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4" r:id="rId9"/>
    <p:sldId id="283" r:id="rId10"/>
    <p:sldId id="263" r:id="rId11"/>
    <p:sldId id="265" r:id="rId12"/>
    <p:sldId id="267" r:id="rId13"/>
    <p:sldId id="268" r:id="rId14"/>
    <p:sldId id="269" r:id="rId15"/>
    <p:sldId id="271" r:id="rId16"/>
    <p:sldId id="272" r:id="rId17"/>
    <p:sldId id="290" r:id="rId18"/>
    <p:sldId id="286" r:id="rId19"/>
    <p:sldId id="293" r:id="rId20"/>
    <p:sldId id="266" r:id="rId21"/>
    <p:sldId id="287" r:id="rId22"/>
    <p:sldId id="288" r:id="rId23"/>
    <p:sldId id="289" r:id="rId24"/>
    <p:sldId id="292" r:id="rId25"/>
  </p:sldIdLst>
  <p:sldSz cx="9144000" cy="5143500" type="screen16x9"/>
  <p:notesSz cx="7099300" cy="10234613"/>
  <p:embeddedFontLst>
    <p:embeddedFont>
      <p:font typeface="Calibri" panose="020F0502020204030204" pitchFamily="34" charset="0"/>
      <p:regular r:id="rId27"/>
      <p:bold r:id="rId28"/>
      <p:italic r:id="rId29"/>
      <p:boldItalic r:id="rId30"/>
    </p:embeddedFont>
    <p:embeddedFont>
      <p:font typeface="Roboto Slab" panose="020B0604020202020204" charset="0"/>
      <p:regular r:id="rId31"/>
      <p:bold r:id="rId32"/>
    </p:embeddedFont>
    <p:embeddedFont>
      <p:font typeface="Roboto" panose="020B0604020202020204" charset="0"/>
      <p:regular r:id="rId33"/>
      <p:bold r:id="rId34"/>
      <p:italic r:id="rId35"/>
      <p:boldItalic r:id="rId36"/>
    </p:embeddedFont>
    <p:embeddedFont>
      <p:font typeface="Comic Sans MS" panose="030F0702030302020204" pitchFamily="66"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0CD"/>
    <a:srgbClr val="00517C"/>
    <a:srgbClr val="002EBE"/>
    <a:srgbClr val="002EC0"/>
    <a:srgbClr val="0033CC"/>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38"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9931" y="4861441"/>
            <a:ext cx="5679440" cy="4605576"/>
          </a:xfrm>
          <a:prstGeom prst="rect">
            <a:avLst/>
          </a:prstGeom>
          <a:noFill/>
          <a:ln>
            <a:noFill/>
          </a:ln>
        </p:spPr>
        <p:txBody>
          <a:bodyPr spcFirstLastPara="1" wrap="square" lIns="94725" tIns="94725" rIns="94725" bIns="947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05668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08bea65a0c_0_62: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08bea65a0c_0_62: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3642699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a4d237912_0_2: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a4d237912_0_2: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341295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a4d237912_0_12: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a4d237912_0_12: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75401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8e33b48e8_0_6: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8e33b48e8_0_6: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210317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6f75fceb_0_65: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6f75fceb_0_65: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307748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6f75fceb_0_69: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c6f75fceb_0_69: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1631883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a107ead38_0_0: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0a107ead38_0_0: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125212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a7f45025c_0_3: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a7f45025c_0_3: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727005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a107ead38_0_0: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0a107ead38_0_0: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1488124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8e33b48e8_0_0: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08e33b48e8_0_0: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dirty="0"/>
          </a:p>
        </p:txBody>
      </p:sp>
    </p:spTree>
    <p:extLst>
      <p:ext uri="{BB962C8B-B14F-4D97-AF65-F5344CB8AC3E}">
        <p14:creationId xmlns:p14="http://schemas.microsoft.com/office/powerpoint/2010/main" val="327331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6f75fceb_0_5: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6f75fceb_0_5: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38149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8bea65a0c_0_74: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8bea65a0c_0_74: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291481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6f75fceb_0_16: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6f75fceb_0_16: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101230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6f75fceb_0_26: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6f75fceb_0_26: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334300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6f75fceb_0_55: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6f75fceb_0_55: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1545891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6f75fceb_0_60: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6f75fceb_0_60: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53922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a4d237912_0_7: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a4d237912_0_7: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337919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a4d237912_0_7: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a4d237912_0_7: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335842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asvis.it/" TargetMode="External"/><Relationship Id="rId3" Type="http://schemas.openxmlformats.org/officeDocument/2006/relationships/hyperlink" Target="https://www.atlanteguerre.it/" TargetMode="External"/><Relationship Id="rId7" Type="http://schemas.openxmlformats.org/officeDocument/2006/relationships/hyperlink" Target="https://worldmapper.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osservatoriodiritti.it/" TargetMode="External"/><Relationship Id="rId5" Type="http://schemas.openxmlformats.org/officeDocument/2006/relationships/hyperlink" Target="https://www.ismu.org/dati-sulle-migrazioni/" TargetMode="External"/><Relationship Id="rId4" Type="http://schemas.openxmlformats.org/officeDocument/2006/relationships/hyperlink" Target="https://www.watergrabbing.com/"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gmagma.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www.gmagma.org/"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mailto:gma@gmagm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p:nvPr/>
        </p:nvSpPr>
        <p:spPr>
          <a:xfrm>
            <a:off x="332351" y="1379700"/>
            <a:ext cx="4023000" cy="3145262"/>
          </a:xfrm>
          <a:prstGeom prst="rect">
            <a:avLst/>
          </a:prstGeom>
          <a:noFill/>
          <a:ln>
            <a:noFill/>
          </a:ln>
        </p:spPr>
        <p:txBody>
          <a:bodyPr spcFirstLastPara="1" wrap="square" lIns="91425" tIns="91425" rIns="91425" bIns="91425" anchor="ctr" anchorCtr="0">
            <a:noAutofit/>
          </a:bodyPr>
          <a:lstStyle/>
          <a:p>
            <a:pPr lvl="0" algn="ctr"/>
            <a:r>
              <a:rPr lang="it-IT" sz="2400" dirty="0" smtClean="0">
                <a:solidFill>
                  <a:schemeClr val="accent6">
                    <a:lumMod val="75000"/>
                  </a:schemeClr>
                </a:solidFill>
                <a:latin typeface="Roboto Slab"/>
                <a:ea typeface="Roboto Slab"/>
                <a:cs typeface="Roboto Slab"/>
                <a:sym typeface="Roboto Slab"/>
              </a:rPr>
              <a:t>M</a:t>
            </a:r>
            <a:r>
              <a:rPr lang="it" sz="2400" dirty="0" smtClean="0">
                <a:solidFill>
                  <a:schemeClr val="accent6">
                    <a:lumMod val="75000"/>
                  </a:schemeClr>
                </a:solidFill>
                <a:latin typeface="Roboto Slab"/>
                <a:ea typeface="Roboto Slab"/>
                <a:cs typeface="Roboto Slab"/>
                <a:sym typeface="Roboto Slab"/>
              </a:rPr>
              <a:t>ostra, per </a:t>
            </a:r>
            <a:r>
              <a:rPr lang="it" sz="2400" dirty="0">
                <a:solidFill>
                  <a:schemeClr val="accent6">
                    <a:lumMod val="75000"/>
                  </a:schemeClr>
                </a:solidFill>
                <a:latin typeface="Roboto Slab"/>
                <a:ea typeface="Roboto Slab"/>
                <a:cs typeface="Roboto Slab"/>
                <a:sym typeface="Roboto Slab"/>
              </a:rPr>
              <a:t>la scuola e la cittadinanza, sulle cause delle povertà, </a:t>
            </a:r>
            <a:r>
              <a:rPr lang="it" sz="2400" dirty="0" smtClean="0">
                <a:solidFill>
                  <a:schemeClr val="accent6">
                    <a:lumMod val="75000"/>
                  </a:schemeClr>
                </a:solidFill>
                <a:latin typeface="Roboto Slab"/>
                <a:ea typeface="Roboto Slab"/>
                <a:cs typeface="Roboto Slab"/>
                <a:sym typeface="Roboto Slab"/>
              </a:rPr>
              <a:t>sui fenomeni migratori </a:t>
            </a:r>
            <a:endParaRPr sz="2400" dirty="0">
              <a:solidFill>
                <a:schemeClr val="accent6">
                  <a:lumMod val="75000"/>
                </a:schemeClr>
              </a:solidFill>
              <a:latin typeface="Roboto Slab"/>
              <a:ea typeface="Roboto Slab"/>
              <a:cs typeface="Roboto Slab"/>
              <a:sym typeface="Roboto Slab"/>
            </a:endParaRPr>
          </a:p>
          <a:p>
            <a:pPr marL="0" lvl="0" indent="0" algn="ctr" rtl="0">
              <a:spcBef>
                <a:spcPts val="0"/>
              </a:spcBef>
              <a:spcAft>
                <a:spcPts val="0"/>
              </a:spcAft>
              <a:buNone/>
            </a:pPr>
            <a:r>
              <a:rPr lang="it" sz="2400" dirty="0">
                <a:solidFill>
                  <a:schemeClr val="accent6">
                    <a:lumMod val="75000"/>
                  </a:schemeClr>
                </a:solidFill>
                <a:latin typeface="Roboto Slab"/>
                <a:ea typeface="Roboto Slab"/>
                <a:cs typeface="Roboto Slab"/>
                <a:sym typeface="Roboto Slab"/>
              </a:rPr>
              <a:t>e l’Africa contro la </a:t>
            </a:r>
            <a:r>
              <a:rPr lang="it" sz="2400" dirty="0" smtClean="0">
                <a:solidFill>
                  <a:schemeClr val="accent6">
                    <a:lumMod val="75000"/>
                  </a:schemeClr>
                </a:solidFill>
                <a:latin typeface="Roboto Slab"/>
                <a:ea typeface="Roboto Slab"/>
                <a:cs typeface="Roboto Slab"/>
                <a:sym typeface="Roboto Slab"/>
              </a:rPr>
              <a:t>disinformazione</a:t>
            </a:r>
            <a:endParaRPr sz="1800" dirty="0">
              <a:solidFill>
                <a:schemeClr val="accent6">
                  <a:lumMod val="75000"/>
                </a:schemeClr>
              </a:solidFill>
              <a:latin typeface="Roboto"/>
              <a:ea typeface="Roboto"/>
              <a:cs typeface="Roboto"/>
              <a:sym typeface="Roboto"/>
            </a:endParaRPr>
          </a:p>
        </p:txBody>
      </p:sp>
      <p:sp>
        <p:nvSpPr>
          <p:cNvPr id="4" name="CasellaDiTesto 3"/>
          <p:cNvSpPr txBox="1"/>
          <p:nvPr/>
        </p:nvSpPr>
        <p:spPr>
          <a:xfrm>
            <a:off x="4540827" y="72736"/>
            <a:ext cx="4603173" cy="5070764"/>
          </a:xfrm>
          <a:prstGeom prst="rect">
            <a:avLst/>
          </a:prstGeom>
          <a:solidFill>
            <a:srgbClr val="1020CD"/>
          </a:solidFill>
        </p:spPr>
        <p:txBody>
          <a:bodyPr wrap="square" rtlCol="0">
            <a:spAutoFit/>
          </a:bodyPr>
          <a:lstStyle/>
          <a:p>
            <a:endParaRPr lang="it-IT" dirty="0"/>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8800" r="6702"/>
          <a:stretch/>
        </p:blipFill>
        <p:spPr>
          <a:xfrm>
            <a:off x="5624473" y="1118071"/>
            <a:ext cx="3519527" cy="3516108"/>
          </a:xfrm>
          <a:prstGeom prst="rect">
            <a:avLst/>
          </a:prstGeom>
        </p:spPr>
      </p:pic>
      <p:sp>
        <p:nvSpPr>
          <p:cNvPr id="65" name="Google Shape;65;p13"/>
          <p:cNvSpPr txBox="1"/>
          <p:nvPr/>
        </p:nvSpPr>
        <p:spPr>
          <a:xfrm>
            <a:off x="2098750" y="579300"/>
            <a:ext cx="48171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4000" dirty="0">
                <a:solidFill>
                  <a:schemeClr val="dk1"/>
                </a:solidFill>
                <a:latin typeface="Roboto Slab"/>
                <a:ea typeface="Roboto Slab"/>
                <a:cs typeface="Roboto Slab"/>
                <a:sym typeface="Roboto Slab"/>
              </a:rPr>
              <a:t>Il rumore dei passi</a:t>
            </a:r>
            <a:endParaRPr dirty="0"/>
          </a:p>
        </p:txBody>
      </p:sp>
      <p:sp>
        <p:nvSpPr>
          <p:cNvPr id="8" name="Google Shape;65;p13"/>
          <p:cNvSpPr txBox="1"/>
          <p:nvPr/>
        </p:nvSpPr>
        <p:spPr>
          <a:xfrm>
            <a:off x="4208318" y="4080211"/>
            <a:ext cx="4156364"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400" i="1" dirty="0" smtClean="0">
                <a:solidFill>
                  <a:schemeClr val="dk1"/>
                </a:solidFill>
                <a:latin typeface="Comic Sans MS" panose="030F0702030302020204" pitchFamily="66" charset="0"/>
                <a:ea typeface="Roboto Slab"/>
                <a:cs typeface="Roboto Slab"/>
                <a:sym typeface="Roboto Slab"/>
              </a:rPr>
              <a:t>Migrazioni e dintorni</a:t>
            </a:r>
            <a:endParaRPr sz="1000" i="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body" idx="2"/>
          </p:nvPr>
        </p:nvSpPr>
        <p:spPr>
          <a:xfrm>
            <a:off x="4913750" y="397900"/>
            <a:ext cx="3837000" cy="4440318"/>
          </a:xfrm>
          <a:prstGeom prst="rect">
            <a:avLst/>
          </a:prstGeom>
          <a:solidFill>
            <a:schemeClr val="bg2"/>
          </a:solidFill>
        </p:spPr>
        <p:txBody>
          <a:bodyPr spcFirstLastPara="1" wrap="square" lIns="91425" tIns="91425" rIns="91425" bIns="91425" anchor="t" anchorCtr="0">
            <a:normAutofit fontScale="70000" lnSpcReduction="20000"/>
          </a:bodyPr>
          <a:lstStyle/>
          <a:p>
            <a:pPr marL="0" lvl="0" indent="0" algn="just" rtl="0">
              <a:spcBef>
                <a:spcPts val="0"/>
              </a:spcBef>
              <a:spcAft>
                <a:spcPts val="0"/>
              </a:spcAft>
              <a:buNone/>
            </a:pPr>
            <a:r>
              <a:rPr lang="it" dirty="0">
                <a:solidFill>
                  <a:srgbClr val="FFFF00"/>
                </a:solidFill>
              </a:rPr>
              <a:t>Che democrazia c’è in Africa?</a:t>
            </a:r>
            <a:endParaRPr dirty="0">
              <a:solidFill>
                <a:srgbClr val="FFFF00"/>
              </a:solidFill>
            </a:endParaRPr>
          </a:p>
          <a:p>
            <a:pPr marL="0" lvl="0" indent="0" algn="just" rtl="0">
              <a:spcBef>
                <a:spcPts val="1200"/>
              </a:spcBef>
              <a:spcAft>
                <a:spcPts val="1200"/>
              </a:spcAft>
              <a:buNone/>
            </a:pPr>
            <a:r>
              <a:rPr lang="it" dirty="0"/>
              <a:t>Si sente parlare </a:t>
            </a:r>
            <a:r>
              <a:rPr lang="it" dirty="0" smtClean="0"/>
              <a:t>spesso </a:t>
            </a:r>
            <a:r>
              <a:rPr lang="it" dirty="0"/>
              <a:t>di governance corrotte e familistiche. </a:t>
            </a:r>
            <a:r>
              <a:rPr lang="it" dirty="0" smtClean="0"/>
              <a:t>Il retaggio del colonialismo emerge ancora nelle relazioni internazionali tra </a:t>
            </a:r>
            <a:r>
              <a:rPr lang="it" dirty="0"/>
              <a:t>P</a:t>
            </a:r>
            <a:r>
              <a:rPr lang="it" dirty="0" smtClean="0"/>
              <a:t>aesi occidentali e Paesi africani, con un’influenza politica, strategica e finanziaria sui processi decisionali dei paesi africani legati con accordi internazionali</a:t>
            </a:r>
          </a:p>
          <a:p>
            <a:pPr marL="0" lvl="0" indent="0" algn="just" rtl="0">
              <a:spcBef>
                <a:spcPts val="1200"/>
              </a:spcBef>
              <a:spcAft>
                <a:spcPts val="1200"/>
              </a:spcAft>
              <a:buNone/>
            </a:pPr>
            <a:r>
              <a:rPr lang="it" dirty="0" smtClean="0"/>
              <a:t>Tuttavia la </a:t>
            </a:r>
            <a:r>
              <a:rPr lang="it" dirty="0"/>
              <a:t>democrazia liberale occidentale </a:t>
            </a:r>
            <a:r>
              <a:rPr lang="it" dirty="0" smtClean="0"/>
              <a:t>è un «artefatto» tra le comunità africane, che storicamente hanno sviluppato altre forme di governo. Il modello di democrazia occidentale sembra garantire la </a:t>
            </a:r>
            <a:r>
              <a:rPr lang="it" dirty="0"/>
              <a:t>continuità dello sfruttamento del </a:t>
            </a:r>
            <a:r>
              <a:rPr lang="it" dirty="0" smtClean="0"/>
              <a:t>continente, </a:t>
            </a:r>
            <a:r>
              <a:rPr lang="it" dirty="0"/>
              <a:t>seppur con modalità nuove e più efficienti rispetto ai vecchi metodi </a:t>
            </a:r>
            <a:r>
              <a:rPr lang="it" dirty="0" smtClean="0"/>
              <a:t>coloniali, perpetuando una </a:t>
            </a:r>
            <a:r>
              <a:rPr lang="it" dirty="0"/>
              <a:t>dipendenza necessaria da parte dell’Africa con l’Occidente</a:t>
            </a:r>
            <a:endParaRPr dirty="0"/>
          </a:p>
        </p:txBody>
      </p:sp>
      <p:sp>
        <p:nvSpPr>
          <p:cNvPr id="134" name="Google Shape;134;p20"/>
          <p:cNvSpPr txBox="1">
            <a:spLocks noGrp="1"/>
          </p:cNvSpPr>
          <p:nvPr>
            <p:ph type="title"/>
          </p:nvPr>
        </p:nvSpPr>
        <p:spPr>
          <a:xfrm>
            <a:off x="192838" y="3463700"/>
            <a:ext cx="4045200" cy="1506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dirty="0" smtClean="0">
                <a:solidFill>
                  <a:schemeClr val="accent6">
                    <a:lumMod val="75000"/>
                  </a:schemeClr>
                </a:solidFill>
              </a:rPr>
              <a:t>Poteri </a:t>
            </a:r>
            <a:r>
              <a:rPr lang="it" dirty="0">
                <a:solidFill>
                  <a:schemeClr val="accent6">
                    <a:lumMod val="75000"/>
                  </a:schemeClr>
                </a:solidFill>
              </a:rPr>
              <a:t>d’Africa</a:t>
            </a:r>
            <a:endParaRPr dirty="0">
              <a:solidFill>
                <a:schemeClr val="accent6">
                  <a:lumMod val="75000"/>
                </a:schemeClr>
              </a:solidFill>
            </a:endParaRPr>
          </a:p>
        </p:txBody>
      </p:sp>
      <p:pic>
        <p:nvPicPr>
          <p:cNvPr id="135" name="Google Shape;135;p20"/>
          <p:cNvPicPr preferRelativeResize="0"/>
          <p:nvPr/>
        </p:nvPicPr>
        <p:blipFill>
          <a:blip r:embed="rId3">
            <a:alphaModFix/>
          </a:blip>
          <a:stretch>
            <a:fillRect/>
          </a:stretch>
        </p:blipFill>
        <p:spPr>
          <a:xfrm>
            <a:off x="656511" y="397900"/>
            <a:ext cx="3117876" cy="342565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body" idx="2"/>
          </p:nvPr>
        </p:nvSpPr>
        <p:spPr>
          <a:xfrm>
            <a:off x="4939500" y="664100"/>
            <a:ext cx="3973500" cy="4086050"/>
          </a:xfrm>
          <a:prstGeom prst="rect">
            <a:avLst/>
          </a:prstGeom>
          <a:solidFill>
            <a:schemeClr val="bg2"/>
          </a:solidFill>
        </p:spPr>
        <p:txBody>
          <a:bodyPr spcFirstLastPara="1" wrap="square" lIns="91425" tIns="91425" rIns="91425" bIns="91425" anchor="t" anchorCtr="0">
            <a:normAutofit fontScale="85000" lnSpcReduction="20000"/>
          </a:bodyPr>
          <a:lstStyle/>
          <a:p>
            <a:pPr marL="0" lvl="0" indent="0" algn="just" rtl="0">
              <a:spcBef>
                <a:spcPts val="0"/>
              </a:spcBef>
              <a:spcAft>
                <a:spcPts val="0"/>
              </a:spcAft>
              <a:buNone/>
            </a:pPr>
            <a:r>
              <a:rPr lang="it" sz="1600" dirty="0" smtClean="0"/>
              <a:t>Povertà, fame, la richiesta di accesso ai beni essenziali negati sono spesso tra le cause  dei conflitti, e al tempo stesso ne sono conseguenza</a:t>
            </a:r>
          </a:p>
          <a:p>
            <a:pPr marL="0" lvl="0" indent="0" algn="just" rtl="0">
              <a:spcBef>
                <a:spcPts val="0"/>
              </a:spcBef>
              <a:spcAft>
                <a:spcPts val="0"/>
              </a:spcAft>
              <a:buNone/>
            </a:pPr>
            <a:r>
              <a:rPr lang="it" sz="1600" dirty="0" smtClean="0"/>
              <a:t>I </a:t>
            </a:r>
            <a:r>
              <a:rPr lang="it" sz="1600" dirty="0"/>
              <a:t>conflitti </a:t>
            </a:r>
            <a:r>
              <a:rPr lang="it" sz="1600" dirty="0" smtClean="0"/>
              <a:t>causano migrazioni forzate, portano alla </a:t>
            </a:r>
            <a:r>
              <a:rPr lang="it" sz="1600" dirty="0"/>
              <a:t>paralisi delle economie e dei servizi in generale (es. sanitario)</a:t>
            </a:r>
            <a:endParaRPr sz="1600" dirty="0"/>
          </a:p>
          <a:p>
            <a:pPr marL="0" lvl="0" indent="0" algn="just" rtl="0">
              <a:spcBef>
                <a:spcPts val="1200"/>
              </a:spcBef>
              <a:spcAft>
                <a:spcPts val="0"/>
              </a:spcAft>
              <a:buNone/>
            </a:pPr>
            <a:r>
              <a:rPr lang="it" sz="1600" dirty="0"/>
              <a:t>Il cibo diventa un’arma: </a:t>
            </a:r>
            <a:r>
              <a:rPr lang="it" sz="1600" dirty="0" smtClean="0"/>
              <a:t>spesso i </a:t>
            </a:r>
            <a:r>
              <a:rPr lang="it" sz="1600" dirty="0"/>
              <a:t>soldati distruggono le scorte dei nemici e inquinano le </a:t>
            </a:r>
            <a:r>
              <a:rPr lang="it" sz="1600" dirty="0" smtClean="0"/>
              <a:t>acque</a:t>
            </a:r>
            <a:endParaRPr sz="1600" dirty="0"/>
          </a:p>
          <a:p>
            <a:pPr marL="0" lvl="0" indent="0" algn="just" rtl="0">
              <a:spcBef>
                <a:spcPts val="1200"/>
              </a:spcBef>
              <a:spcAft>
                <a:spcPts val="1200"/>
              </a:spcAft>
              <a:buNone/>
            </a:pPr>
            <a:r>
              <a:rPr lang="it" sz="1600" dirty="0"/>
              <a:t>Gli effetti sono </a:t>
            </a:r>
            <a:r>
              <a:rPr lang="it" sz="1600" dirty="0" smtClean="0"/>
              <a:t>sempre più visibili nelle aree urbane, dove confluiscono flussi di migranti; tuttavia le città non sono in grado di garantire i servizi di base abitativi, igienico - sanitari, di istruzione. Diventano quindi un concentrato di problematiche e conflittualità</a:t>
            </a:r>
            <a:endParaRPr sz="1600" dirty="0">
              <a:solidFill>
                <a:schemeClr val="dk2"/>
              </a:solidFill>
              <a:highlight>
                <a:srgbClr val="FFFF00"/>
              </a:highlight>
            </a:endParaRPr>
          </a:p>
        </p:txBody>
      </p:sp>
      <p:sp>
        <p:nvSpPr>
          <p:cNvPr id="148" name="Google Shape;148;p22"/>
          <p:cNvSpPr txBox="1">
            <a:spLocks noGrp="1"/>
          </p:cNvSpPr>
          <p:nvPr>
            <p:ph type="title"/>
          </p:nvPr>
        </p:nvSpPr>
        <p:spPr>
          <a:xfrm>
            <a:off x="1601000" y="2208600"/>
            <a:ext cx="3573000" cy="1839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dirty="0">
                <a:solidFill>
                  <a:srgbClr val="FFFF00"/>
                </a:solidFill>
              </a:rPr>
              <a:t>Conflitti</a:t>
            </a:r>
            <a:endParaRPr dirty="0">
              <a:solidFill>
                <a:srgbClr val="FFFF00"/>
              </a:solidFill>
            </a:endParaRPr>
          </a:p>
          <a:p>
            <a:pPr marL="0" lvl="0" indent="0" algn="ctr" rtl="0">
              <a:spcBef>
                <a:spcPts val="0"/>
              </a:spcBef>
              <a:spcAft>
                <a:spcPts val="0"/>
              </a:spcAft>
              <a:buNone/>
            </a:pPr>
            <a:r>
              <a:rPr lang="it" sz="1800" dirty="0">
                <a:solidFill>
                  <a:schemeClr val="tx1"/>
                </a:solidFill>
              </a:rPr>
              <a:t>guerre civili</a:t>
            </a:r>
            <a:endParaRPr sz="1800" dirty="0">
              <a:solidFill>
                <a:schemeClr val="tx1"/>
              </a:solidFill>
            </a:endParaRPr>
          </a:p>
          <a:p>
            <a:pPr marL="0" lvl="0" indent="0" algn="ctr" rtl="0">
              <a:spcBef>
                <a:spcPts val="0"/>
              </a:spcBef>
              <a:spcAft>
                <a:spcPts val="0"/>
              </a:spcAft>
              <a:buNone/>
            </a:pPr>
            <a:r>
              <a:rPr lang="it" sz="1800" dirty="0">
                <a:solidFill>
                  <a:schemeClr val="tx1"/>
                </a:solidFill>
              </a:rPr>
              <a:t>colpi di stato</a:t>
            </a:r>
            <a:endParaRPr sz="1800" dirty="0">
              <a:solidFill>
                <a:schemeClr val="tx1"/>
              </a:solidFill>
            </a:endParaRPr>
          </a:p>
          <a:p>
            <a:pPr marL="0" lvl="0" indent="0" algn="ctr" rtl="0">
              <a:spcBef>
                <a:spcPts val="0"/>
              </a:spcBef>
              <a:spcAft>
                <a:spcPts val="0"/>
              </a:spcAft>
              <a:buNone/>
            </a:pPr>
            <a:r>
              <a:rPr lang="it" sz="1800" dirty="0">
                <a:solidFill>
                  <a:schemeClr val="tx1"/>
                </a:solidFill>
              </a:rPr>
              <a:t>scontri tra </a:t>
            </a:r>
            <a:r>
              <a:rPr lang="it" sz="1800" dirty="0" smtClean="0">
                <a:solidFill>
                  <a:schemeClr val="tx1"/>
                </a:solidFill>
              </a:rPr>
              <a:t>popoli</a:t>
            </a:r>
            <a:endParaRPr sz="1800" dirty="0">
              <a:solidFill>
                <a:schemeClr val="tx1"/>
              </a:solidFill>
            </a:endParaRPr>
          </a:p>
        </p:txBody>
      </p:sp>
      <p:pic>
        <p:nvPicPr>
          <p:cNvPr id="150" name="Google Shape;150;p22"/>
          <p:cNvPicPr preferRelativeResize="0"/>
          <p:nvPr/>
        </p:nvPicPr>
        <p:blipFill>
          <a:blip r:embed="rId3">
            <a:alphaModFix/>
          </a:blip>
          <a:stretch>
            <a:fillRect/>
          </a:stretch>
        </p:blipFill>
        <p:spPr>
          <a:xfrm>
            <a:off x="271125" y="2136400"/>
            <a:ext cx="2061550" cy="2613750"/>
          </a:xfrm>
          <a:prstGeom prst="rect">
            <a:avLst/>
          </a:prstGeom>
          <a:noFill/>
          <a:ln>
            <a:noFill/>
          </a:ln>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125" y="416196"/>
            <a:ext cx="4001331" cy="14811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265500" y="363450"/>
            <a:ext cx="4045200" cy="850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dirty="0">
                <a:solidFill>
                  <a:srgbClr val="FFFF00"/>
                </a:solidFill>
              </a:rPr>
              <a:t>Conflitti </a:t>
            </a:r>
            <a:endParaRPr dirty="0">
              <a:solidFill>
                <a:srgbClr val="FFFF00"/>
              </a:solidFill>
            </a:endParaRPr>
          </a:p>
        </p:txBody>
      </p:sp>
      <p:sp>
        <p:nvSpPr>
          <p:cNvPr id="164" name="Google Shape;164;p24"/>
          <p:cNvSpPr txBox="1">
            <a:spLocks noGrp="1"/>
          </p:cNvSpPr>
          <p:nvPr>
            <p:ph type="subTitle" idx="1"/>
          </p:nvPr>
        </p:nvSpPr>
        <p:spPr>
          <a:xfrm>
            <a:off x="265500" y="389765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dirty="0">
                <a:solidFill>
                  <a:schemeClr val="tx1"/>
                </a:solidFill>
              </a:rPr>
              <a:t>Il gioco delle armi</a:t>
            </a:r>
            <a:endParaRPr dirty="0">
              <a:solidFill>
                <a:schemeClr val="tx1"/>
              </a:solidFill>
            </a:endParaRPr>
          </a:p>
        </p:txBody>
      </p:sp>
      <p:sp>
        <p:nvSpPr>
          <p:cNvPr id="165" name="Google Shape;165;p24"/>
          <p:cNvSpPr txBox="1">
            <a:spLocks noGrp="1"/>
          </p:cNvSpPr>
          <p:nvPr>
            <p:ph type="body" idx="2"/>
          </p:nvPr>
        </p:nvSpPr>
        <p:spPr>
          <a:xfrm>
            <a:off x="4665517" y="401724"/>
            <a:ext cx="4312227" cy="4401769"/>
          </a:xfrm>
          <a:prstGeom prst="rect">
            <a:avLst/>
          </a:prstGeom>
          <a:solidFill>
            <a:schemeClr val="bg2"/>
          </a:solidFill>
        </p:spPr>
        <p:txBody>
          <a:bodyPr spcFirstLastPara="1" wrap="square" lIns="91425" tIns="91425" rIns="91425" bIns="91425" anchor="ctr" anchorCtr="0">
            <a:noAutofit/>
          </a:bodyPr>
          <a:lstStyle/>
          <a:p>
            <a:pPr marL="0" lvl="0" indent="0" algn="just" rtl="0">
              <a:spcBef>
                <a:spcPts val="0"/>
              </a:spcBef>
              <a:spcAft>
                <a:spcPts val="0"/>
              </a:spcAft>
              <a:buNone/>
            </a:pPr>
            <a:r>
              <a:rPr lang="it" sz="1400" dirty="0">
                <a:solidFill>
                  <a:srgbClr val="FFFFFF"/>
                </a:solidFill>
              </a:rPr>
              <a:t>Ci sono armi da molti </a:t>
            </a:r>
            <a:r>
              <a:rPr lang="it" sz="1400" dirty="0" smtClean="0">
                <a:solidFill>
                  <a:srgbClr val="FFFFFF"/>
                </a:solidFill>
              </a:rPr>
              <a:t>anni, sin </a:t>
            </a:r>
            <a:r>
              <a:rPr lang="it" sz="1400" dirty="0">
                <a:solidFill>
                  <a:srgbClr val="FFFFFF"/>
                </a:solidFill>
              </a:rPr>
              <a:t>dai tempi della penetrazione </a:t>
            </a:r>
            <a:r>
              <a:rPr lang="it" sz="1400" dirty="0" smtClean="0">
                <a:solidFill>
                  <a:srgbClr val="FFFFFF"/>
                </a:solidFill>
              </a:rPr>
              <a:t>araba, e a </a:t>
            </a:r>
            <a:r>
              <a:rPr lang="it" sz="1400" dirty="0">
                <a:solidFill>
                  <a:srgbClr val="FFFFFF"/>
                </a:solidFill>
              </a:rPr>
              <a:t>sud del </a:t>
            </a:r>
            <a:r>
              <a:rPr lang="it" sz="1400" dirty="0" smtClean="0">
                <a:solidFill>
                  <a:srgbClr val="FFFFFF"/>
                </a:solidFill>
              </a:rPr>
              <a:t>Sahel dall’arrivo </a:t>
            </a:r>
            <a:r>
              <a:rPr lang="it" sz="1400" dirty="0">
                <a:solidFill>
                  <a:srgbClr val="FFFFFF"/>
                </a:solidFill>
              </a:rPr>
              <a:t>della Francia e la </a:t>
            </a:r>
            <a:r>
              <a:rPr lang="it" sz="1400" dirty="0" smtClean="0">
                <a:solidFill>
                  <a:srgbClr val="FFFFFF"/>
                </a:solidFill>
              </a:rPr>
              <a:t>successiva colonizzazione</a:t>
            </a:r>
            <a:r>
              <a:rPr lang="it" sz="1400" dirty="0">
                <a:solidFill>
                  <a:srgbClr val="FFFFFF"/>
                </a:solidFill>
              </a:rPr>
              <a:t>. È da allora che i fabbri locali hanno cominciato a produrre armi, copiando i fucili da caccia francesi. Dalla caduta di Gheddafi c’è stato un commercio enorme di armi dalla Libia verso le altre nazioni del Sahara e del Sahel</a:t>
            </a:r>
            <a:endParaRPr sz="1400" dirty="0">
              <a:solidFill>
                <a:srgbClr val="FFFFFF"/>
              </a:solidFill>
            </a:endParaRPr>
          </a:p>
          <a:p>
            <a:pPr marL="0" lvl="0" indent="0" algn="just" rtl="0">
              <a:spcBef>
                <a:spcPts val="1200"/>
              </a:spcBef>
              <a:spcAft>
                <a:spcPts val="0"/>
              </a:spcAft>
              <a:buNone/>
            </a:pPr>
            <a:r>
              <a:rPr lang="it" sz="1400" dirty="0">
                <a:solidFill>
                  <a:srgbClr val="FFFFFF"/>
                </a:solidFill>
              </a:rPr>
              <a:t>È noto che </a:t>
            </a:r>
            <a:r>
              <a:rPr lang="it" sz="1400" dirty="0" smtClean="0">
                <a:solidFill>
                  <a:srgbClr val="FFFFFF"/>
                </a:solidFill>
              </a:rPr>
              <a:t>vengono prodotte armi leggere in </a:t>
            </a:r>
            <a:r>
              <a:rPr lang="it" sz="1400" dirty="0">
                <a:solidFill>
                  <a:srgbClr val="FFFFFF"/>
                </a:solidFill>
              </a:rPr>
              <a:t>almeno 11 stati </a:t>
            </a:r>
            <a:r>
              <a:rPr lang="it" sz="1400" dirty="0" smtClean="0">
                <a:solidFill>
                  <a:srgbClr val="FFFFFF"/>
                </a:solidFill>
              </a:rPr>
              <a:t>africani, e munizioni in 18. </a:t>
            </a:r>
            <a:r>
              <a:rPr lang="it" sz="1400" dirty="0">
                <a:solidFill>
                  <a:srgbClr val="FFFFFF"/>
                </a:solidFill>
              </a:rPr>
              <a:t>La strada verso un controllo sicuro è lunghissima e tortuosa</a:t>
            </a:r>
            <a:endParaRPr sz="1400" dirty="0">
              <a:solidFill>
                <a:srgbClr val="FFFFFF"/>
              </a:solidFill>
            </a:endParaRPr>
          </a:p>
          <a:p>
            <a:pPr marL="0" lvl="0" indent="0" algn="just" rtl="0">
              <a:spcBef>
                <a:spcPts val="1200"/>
              </a:spcBef>
              <a:spcAft>
                <a:spcPts val="1200"/>
              </a:spcAft>
              <a:buNone/>
            </a:pPr>
            <a:r>
              <a:rPr lang="it" sz="1400" dirty="0">
                <a:solidFill>
                  <a:srgbClr val="FFFFFF"/>
                </a:solidFill>
              </a:rPr>
              <a:t>L'Italia è tra i primi 10 esportatori di armi al mondo, grazie alla centralità nel Mediterraneo da un lato e alla qualità e affidabilità dei prodotti offerti dalla Beretta dall'altro. Tra gli altri Paesi ci sono Cina, Russia, Francia, USA e Germania. Un giro di affari con tanti zeri da non riuscire a scriverlo</a:t>
            </a:r>
            <a:endParaRPr sz="1400" dirty="0">
              <a:solidFill>
                <a:srgbClr val="FFFFFF"/>
              </a:solidFill>
            </a:endParaRPr>
          </a:p>
        </p:txBody>
      </p:sp>
      <p:pic>
        <p:nvPicPr>
          <p:cNvPr id="166" name="Google Shape;166;p24"/>
          <p:cNvPicPr preferRelativeResize="0"/>
          <p:nvPr/>
        </p:nvPicPr>
        <p:blipFill>
          <a:blip r:embed="rId3">
            <a:alphaModFix/>
          </a:blip>
          <a:stretch>
            <a:fillRect/>
          </a:stretch>
        </p:blipFill>
        <p:spPr>
          <a:xfrm>
            <a:off x="449800" y="1213650"/>
            <a:ext cx="3676596" cy="2598524"/>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1106100" y="620950"/>
            <a:ext cx="7027200" cy="1708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sz="1133" dirty="0"/>
          </a:p>
          <a:p>
            <a:pPr marL="0" lvl="0" indent="0" algn="ctr" rtl="0">
              <a:spcBef>
                <a:spcPts val="0"/>
              </a:spcBef>
              <a:spcAft>
                <a:spcPts val="0"/>
              </a:spcAft>
              <a:buNone/>
            </a:pPr>
            <a:r>
              <a:rPr lang="it" dirty="0" smtClean="0">
                <a:solidFill>
                  <a:schemeClr val="accent6">
                    <a:lumMod val="75000"/>
                  </a:schemeClr>
                </a:solidFill>
              </a:rPr>
              <a:t>Siamo cambiamento</a:t>
            </a:r>
            <a:endParaRPr dirty="0">
              <a:solidFill>
                <a:schemeClr val="accent6">
                  <a:lumMod val="75000"/>
                </a:schemeClr>
              </a:solidFill>
            </a:endParaRPr>
          </a:p>
        </p:txBody>
      </p:sp>
      <p:sp>
        <p:nvSpPr>
          <p:cNvPr id="172" name="Google Shape;172;p25"/>
          <p:cNvSpPr txBox="1"/>
          <p:nvPr/>
        </p:nvSpPr>
        <p:spPr>
          <a:xfrm>
            <a:off x="592500" y="2603700"/>
            <a:ext cx="8054400" cy="2277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700" dirty="0">
                <a:solidFill>
                  <a:schemeClr val="dk1"/>
                </a:solidFill>
                <a:latin typeface="Roboto"/>
                <a:ea typeface="Roboto"/>
                <a:cs typeface="Roboto"/>
                <a:sym typeface="Roboto"/>
              </a:rPr>
              <a:t>La storia umana è fatta di un nomadismo ancestrale, anche se a nessuno piace migrare. I motivi che spingono allo spostamento sono tanti, disuguaglianze economiche in testa, ma anche pressione dell’economia, della guerra, del debito, dei cambiamenti climatici, della mancanza di democrazia, della corruzione del potere, delle multinazionali e dello sfruttamento aggressivo delle risorse…</a:t>
            </a:r>
            <a:endParaRPr sz="1700" dirty="0">
              <a:solidFill>
                <a:schemeClr val="dk1"/>
              </a:solidFill>
              <a:latin typeface="Roboto"/>
              <a:ea typeface="Roboto"/>
              <a:cs typeface="Roboto"/>
              <a:sym typeface="Roboto"/>
            </a:endParaRPr>
          </a:p>
          <a:p>
            <a:pPr marL="0" lvl="0" indent="0" algn="just" rtl="0">
              <a:spcBef>
                <a:spcPts val="0"/>
              </a:spcBef>
              <a:spcAft>
                <a:spcPts val="0"/>
              </a:spcAft>
              <a:buNone/>
            </a:pPr>
            <a:r>
              <a:rPr lang="it" sz="1700" dirty="0">
                <a:solidFill>
                  <a:schemeClr val="dk1"/>
                </a:solidFill>
                <a:latin typeface="Roboto"/>
                <a:ea typeface="Roboto"/>
                <a:cs typeface="Roboto"/>
                <a:sym typeface="Roboto"/>
              </a:rPr>
              <a:t>Il mondo è, per sua natura, una sovrapposizione di specie, di stili, di </a:t>
            </a:r>
            <a:r>
              <a:rPr lang="it" sz="1700" dirty="0" smtClean="0">
                <a:solidFill>
                  <a:schemeClr val="dk1"/>
                </a:solidFill>
                <a:latin typeface="Roboto"/>
                <a:ea typeface="Roboto"/>
                <a:cs typeface="Roboto"/>
                <a:sym typeface="Roboto"/>
              </a:rPr>
              <a:t>storie </a:t>
            </a:r>
            <a:r>
              <a:rPr lang="it" sz="1700" dirty="0">
                <a:solidFill>
                  <a:schemeClr val="dk1"/>
                </a:solidFill>
                <a:latin typeface="Roboto"/>
                <a:ea typeface="Roboto"/>
                <a:cs typeface="Roboto"/>
                <a:sym typeface="Roboto"/>
              </a:rPr>
              <a:t>Spostamenti, mescolamenti, </a:t>
            </a:r>
            <a:r>
              <a:rPr lang="it" sz="1700" dirty="0" smtClean="0">
                <a:solidFill>
                  <a:schemeClr val="dk1"/>
                </a:solidFill>
                <a:latin typeface="Roboto"/>
                <a:ea typeface="Roboto"/>
                <a:cs typeface="Roboto"/>
                <a:sym typeface="Roboto"/>
              </a:rPr>
              <a:t>adattamenti</a:t>
            </a:r>
            <a:endParaRPr sz="1700" dirty="0">
              <a:solidFill>
                <a:schemeClr val="dk1"/>
              </a:solidFill>
              <a:latin typeface="Roboto"/>
              <a:ea typeface="Roboto"/>
              <a:cs typeface="Roboto"/>
              <a:sym typeface="Roboto"/>
            </a:endParaRPr>
          </a:p>
          <a:p>
            <a:pPr marL="0" lvl="0" indent="0" algn="just" rtl="0">
              <a:spcBef>
                <a:spcPts val="0"/>
              </a:spcBef>
              <a:spcAft>
                <a:spcPts val="0"/>
              </a:spcAft>
              <a:buNone/>
            </a:pPr>
            <a:r>
              <a:rPr lang="it" sz="1700" dirty="0">
                <a:solidFill>
                  <a:schemeClr val="dk1"/>
                </a:solidFill>
                <a:latin typeface="Roboto"/>
                <a:ea typeface="Roboto"/>
                <a:cs typeface="Roboto"/>
                <a:sym typeface="Roboto"/>
              </a:rPr>
              <a:t>Il mondo non ha muri. I muri sono solo nella nostra mente</a:t>
            </a:r>
            <a:endParaRPr sz="1700"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p:nvPr/>
        </p:nvSpPr>
        <p:spPr>
          <a:xfrm>
            <a:off x="0" y="0"/>
            <a:ext cx="9161100" cy="248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txBox="1">
            <a:spLocks noGrp="1"/>
          </p:cNvSpPr>
          <p:nvPr>
            <p:ph type="title" idx="4294967295"/>
          </p:nvPr>
        </p:nvSpPr>
        <p:spPr>
          <a:xfrm>
            <a:off x="311700" y="80185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sz="4000" b="1" dirty="0" smtClean="0">
                <a:solidFill>
                  <a:schemeClr val="accent1"/>
                </a:solidFill>
              </a:rPr>
              <a:t>Siamo cittadini del mondo</a:t>
            </a:r>
            <a:endParaRPr sz="4000" b="1" dirty="0">
              <a:solidFill>
                <a:schemeClr val="accent1"/>
              </a:solidFill>
            </a:endParaRPr>
          </a:p>
        </p:txBody>
      </p:sp>
      <p:sp>
        <p:nvSpPr>
          <p:cNvPr id="179" name="Google Shape;179;p26"/>
          <p:cNvSpPr txBox="1">
            <a:spLocks noGrp="1"/>
          </p:cNvSpPr>
          <p:nvPr>
            <p:ph type="body" idx="4294967295"/>
          </p:nvPr>
        </p:nvSpPr>
        <p:spPr>
          <a:xfrm>
            <a:off x="320250" y="2679349"/>
            <a:ext cx="8520600" cy="2197451"/>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it" sz="2900" dirty="0" smtClean="0">
                <a:solidFill>
                  <a:srgbClr val="FFFF00"/>
                </a:solidFill>
              </a:rPr>
              <a:t>Siamo una comunità globale</a:t>
            </a:r>
          </a:p>
          <a:p>
            <a:pPr marL="0" lvl="0" indent="0" algn="ctr" rtl="0">
              <a:spcBef>
                <a:spcPts val="0"/>
              </a:spcBef>
              <a:spcAft>
                <a:spcPts val="0"/>
              </a:spcAft>
              <a:buNone/>
            </a:pPr>
            <a:r>
              <a:rPr lang="it-IT" sz="2900" dirty="0" smtClean="0"/>
              <a:t>S</a:t>
            </a:r>
            <a:r>
              <a:rPr lang="it" sz="2900" dirty="0" smtClean="0"/>
              <a:t>iamo cittadini dello stesso mondo</a:t>
            </a:r>
          </a:p>
          <a:p>
            <a:pPr marL="0" lvl="0" indent="0" algn="ctr" rtl="0">
              <a:spcBef>
                <a:spcPts val="0"/>
              </a:spcBef>
              <a:spcAft>
                <a:spcPts val="0"/>
              </a:spcAft>
              <a:buNone/>
            </a:pPr>
            <a:r>
              <a:rPr lang="it-IT" sz="2900" dirty="0" smtClean="0">
                <a:solidFill>
                  <a:srgbClr val="FFFF00"/>
                </a:solidFill>
              </a:rPr>
              <a:t>S</a:t>
            </a:r>
            <a:r>
              <a:rPr lang="it" sz="2900" dirty="0" smtClean="0">
                <a:solidFill>
                  <a:srgbClr val="FFFF00"/>
                </a:solidFill>
              </a:rPr>
              <a:t>iamo su una sola barca</a:t>
            </a:r>
          </a:p>
          <a:p>
            <a:pPr marL="0" lvl="0" indent="0" algn="ctr" rtl="0">
              <a:spcBef>
                <a:spcPts val="0"/>
              </a:spcBef>
              <a:spcAft>
                <a:spcPts val="0"/>
              </a:spcAft>
              <a:buNone/>
            </a:pPr>
            <a:r>
              <a:rPr lang="it" sz="2900" dirty="0" smtClean="0"/>
              <a:t> Governiamola </a:t>
            </a:r>
            <a:r>
              <a:rPr lang="it" sz="2900" dirty="0"/>
              <a:t>insieme</a:t>
            </a:r>
            <a:endParaRPr sz="2900" dirty="0"/>
          </a:p>
          <a:p>
            <a:pPr marL="0" lvl="0" indent="0" algn="ctr" rtl="0">
              <a:spcBef>
                <a:spcPts val="1200"/>
              </a:spcBef>
              <a:spcAft>
                <a:spcPts val="1200"/>
              </a:spcAft>
              <a:buNone/>
            </a:pPr>
            <a:r>
              <a:rPr lang="it" sz="2500" dirty="0">
                <a:solidFill>
                  <a:srgbClr val="FFFF00"/>
                </a:solidFill>
              </a:rPr>
              <a:t>Utopia? Certo, ma a volte le utopie precedono il reale e il rumore dei passi diventa la cultura del mondo</a:t>
            </a:r>
            <a:endParaRPr sz="25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1058400" y="-181750"/>
            <a:ext cx="7027200" cy="1215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933" dirty="0"/>
          </a:p>
          <a:p>
            <a:pPr marL="0" lvl="0" indent="0" algn="ctr" rtl="0">
              <a:spcBef>
                <a:spcPts val="0"/>
              </a:spcBef>
              <a:spcAft>
                <a:spcPts val="0"/>
              </a:spcAft>
              <a:buNone/>
            </a:pPr>
            <a:r>
              <a:rPr lang="it" sz="4600" dirty="0">
                <a:solidFill>
                  <a:schemeClr val="accent6">
                    <a:lumMod val="75000"/>
                  </a:schemeClr>
                </a:solidFill>
              </a:rPr>
              <a:t>Approfondimenti</a:t>
            </a:r>
            <a:endParaRPr sz="4600" dirty="0">
              <a:solidFill>
                <a:schemeClr val="accent6">
                  <a:lumMod val="75000"/>
                </a:schemeClr>
              </a:solidFill>
            </a:endParaRPr>
          </a:p>
        </p:txBody>
      </p:sp>
      <p:sp>
        <p:nvSpPr>
          <p:cNvPr id="191" name="Google Shape;191;p28"/>
          <p:cNvSpPr txBox="1"/>
          <p:nvPr/>
        </p:nvSpPr>
        <p:spPr>
          <a:xfrm>
            <a:off x="564324" y="730850"/>
            <a:ext cx="8215993" cy="4124176"/>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Roboto"/>
              <a:buChar char="●"/>
            </a:pPr>
            <a:r>
              <a:rPr lang="it" sz="1600" b="1" dirty="0">
                <a:solidFill>
                  <a:srgbClr val="FFFF00"/>
                </a:solidFill>
                <a:latin typeface="Roboto"/>
                <a:ea typeface="Roboto"/>
                <a:cs typeface="Roboto"/>
                <a:sym typeface="Roboto"/>
              </a:rPr>
              <a:t>“La frontiera” - Alessandro Leogrande (2015)</a:t>
            </a:r>
            <a:endParaRPr sz="1600" b="1" dirty="0">
              <a:solidFill>
                <a:srgbClr val="FFFF00"/>
              </a:solidFill>
              <a:latin typeface="Roboto"/>
              <a:ea typeface="Roboto"/>
              <a:cs typeface="Roboto"/>
              <a:sym typeface="Roboto"/>
            </a:endParaRPr>
          </a:p>
          <a:p>
            <a:pPr marL="457200" lvl="0" indent="0" algn="just" rtl="0">
              <a:spcBef>
                <a:spcPts val="0"/>
              </a:spcBef>
              <a:spcAft>
                <a:spcPts val="0"/>
              </a:spcAft>
              <a:buNone/>
            </a:pPr>
            <a:r>
              <a:rPr lang="it" sz="1600" dirty="0">
                <a:solidFill>
                  <a:schemeClr val="dk1"/>
                </a:solidFill>
              </a:rPr>
              <a:t>L’autore ci porta a bordo delle navi dell'operazione Mare Nostrum e pesca le parole dai fondali marini in cui stanno incastrate e nascoste. Storie di trafficanti e baby-scafisti, di sopravvissuti ai naufragi del Mediterraneo al largo di Lampedusa, del popolo eritreo forzato alla migrazione da una feroce dittatura (complice il colonialismo italiano). Ma anche altre </a:t>
            </a:r>
            <a:r>
              <a:rPr lang="it" sz="1600" dirty="0" smtClean="0">
                <a:solidFill>
                  <a:schemeClr val="dk1"/>
                </a:solidFill>
              </a:rPr>
              <a:t>frontiere: dà </a:t>
            </a:r>
            <a:r>
              <a:rPr lang="it" sz="1600" dirty="0">
                <a:solidFill>
                  <a:schemeClr val="dk1"/>
                </a:solidFill>
              </a:rPr>
              <a:t>parola all'innominabile buco nero in cui ogni giorno sprofondano il diritto comunitario e le nostre coscienze. </a:t>
            </a:r>
            <a:endParaRPr sz="1600" dirty="0">
              <a:solidFill>
                <a:schemeClr val="dk1"/>
              </a:solidFill>
            </a:endParaRPr>
          </a:p>
          <a:p>
            <a:pPr marL="457200" lvl="0" indent="0" algn="just" rtl="0">
              <a:spcBef>
                <a:spcPts val="0"/>
              </a:spcBef>
              <a:spcAft>
                <a:spcPts val="0"/>
              </a:spcAft>
              <a:buNone/>
            </a:pPr>
            <a:endParaRPr sz="1600" dirty="0">
              <a:solidFill>
                <a:schemeClr val="dk1"/>
              </a:solidFill>
              <a:latin typeface="Roboto"/>
              <a:ea typeface="Roboto"/>
              <a:cs typeface="Roboto"/>
              <a:sym typeface="Roboto"/>
            </a:endParaRPr>
          </a:p>
          <a:p>
            <a:pPr marL="457200" lvl="0" indent="-317500" algn="just" rtl="0">
              <a:spcBef>
                <a:spcPts val="0"/>
              </a:spcBef>
              <a:spcAft>
                <a:spcPts val="0"/>
              </a:spcAft>
              <a:buClr>
                <a:schemeClr val="dk1"/>
              </a:buClr>
              <a:buSzPts val="1400"/>
              <a:buFont typeface="Roboto"/>
              <a:buChar char="●"/>
            </a:pPr>
            <a:r>
              <a:rPr lang="it" sz="1600" b="1" dirty="0">
                <a:solidFill>
                  <a:srgbClr val="FFFF00"/>
                </a:solidFill>
                <a:latin typeface="Roboto"/>
                <a:ea typeface="Roboto"/>
                <a:cs typeface="Roboto"/>
                <a:sym typeface="Roboto"/>
              </a:rPr>
              <a:t>“Effetto serra - Effetto guerra” </a:t>
            </a:r>
            <a:r>
              <a:rPr lang="it" sz="1600" b="1" dirty="0" smtClean="0">
                <a:solidFill>
                  <a:srgbClr val="FFFF00"/>
                </a:solidFill>
                <a:latin typeface="Roboto"/>
                <a:ea typeface="Roboto"/>
                <a:cs typeface="Roboto"/>
                <a:sym typeface="Roboto"/>
              </a:rPr>
              <a:t>– Grammenos Mastrojeni, </a:t>
            </a:r>
            <a:r>
              <a:rPr lang="it" sz="1600" b="1" dirty="0">
                <a:solidFill>
                  <a:srgbClr val="FFFF00"/>
                </a:solidFill>
                <a:latin typeface="Roboto"/>
                <a:ea typeface="Roboto"/>
                <a:cs typeface="Roboto"/>
                <a:sym typeface="Roboto"/>
              </a:rPr>
              <a:t>Antonello Pasini (2017)</a:t>
            </a:r>
            <a:endParaRPr sz="1600" b="1" dirty="0">
              <a:solidFill>
                <a:srgbClr val="FFFF00"/>
              </a:solidFill>
              <a:latin typeface="Roboto"/>
              <a:ea typeface="Roboto"/>
              <a:cs typeface="Roboto"/>
              <a:sym typeface="Roboto"/>
            </a:endParaRPr>
          </a:p>
          <a:p>
            <a:pPr marL="457200" lvl="0" indent="0" algn="just" rtl="0">
              <a:spcBef>
                <a:spcPts val="0"/>
              </a:spcBef>
              <a:spcAft>
                <a:spcPts val="0"/>
              </a:spcAft>
              <a:buNone/>
            </a:pPr>
            <a:r>
              <a:rPr lang="it" sz="1600" dirty="0">
                <a:solidFill>
                  <a:srgbClr val="F3F3F3"/>
                </a:solidFill>
              </a:rPr>
              <a:t>È difficile tracciare una precisa concatenazione di cause ed effetti fra il riscaldamento globale e i singoli eventi che ci hanno traumatizzato recentemente, ma una cosa è ormai certa: </a:t>
            </a:r>
            <a:r>
              <a:rPr lang="it" sz="1600" dirty="0" smtClean="0">
                <a:solidFill>
                  <a:srgbClr val="F3F3F3"/>
                </a:solidFill>
              </a:rPr>
              <a:t>il </a:t>
            </a:r>
            <a:r>
              <a:rPr lang="it" sz="1600" dirty="0">
                <a:solidFill>
                  <a:srgbClr val="F3F3F3"/>
                </a:solidFill>
              </a:rPr>
              <a:t>clima che cambia contribuisce al disagio e all'aumento della povertà di intere popolazioni, esposte più facilmente ai richiami del terrorismo e del fanatismo. In tutto questo, l'Italia è in prima linea: lo sanno bene a Lampedusa. Per questo un climatologo e un diplomatico - così lontani, così vicini - hanno preso la penna giungendo alle stesse </a:t>
            </a:r>
            <a:r>
              <a:rPr lang="it" sz="1600" dirty="0" smtClean="0">
                <a:solidFill>
                  <a:srgbClr val="F3F3F3"/>
                </a:solidFill>
              </a:rPr>
              <a:t>conclusioni.</a:t>
            </a:r>
            <a:endParaRPr sz="1600" b="1"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p:nvPr/>
        </p:nvSpPr>
        <p:spPr>
          <a:xfrm>
            <a:off x="304854" y="0"/>
            <a:ext cx="7833600" cy="472434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endParaRPr sz="1200" b="1" dirty="0">
              <a:solidFill>
                <a:srgbClr val="F3F3F3"/>
              </a:solidFill>
            </a:endParaRPr>
          </a:p>
          <a:p>
            <a:pPr marL="139700" lvl="0">
              <a:buClr>
                <a:schemeClr val="dk1"/>
              </a:buClr>
              <a:buSzPts val="1400"/>
            </a:pPr>
            <a:r>
              <a:rPr lang="it" sz="1600" b="1" dirty="0" smtClean="0">
                <a:solidFill>
                  <a:srgbClr val="FFFF00"/>
                </a:solidFill>
                <a:latin typeface="Roboto"/>
                <a:ea typeface="Roboto"/>
                <a:cs typeface="Roboto"/>
                <a:sym typeface="Roboto"/>
              </a:rPr>
              <a:t>“Tutto </a:t>
            </a:r>
            <a:r>
              <a:rPr lang="it" sz="1600" b="1" dirty="0">
                <a:solidFill>
                  <a:srgbClr val="FFFF00"/>
                </a:solidFill>
                <a:latin typeface="Roboto"/>
                <a:ea typeface="Roboto"/>
                <a:cs typeface="Roboto"/>
                <a:sym typeface="Roboto"/>
              </a:rPr>
              <a:t>quello che non vi hanno detto </a:t>
            </a:r>
            <a:r>
              <a:rPr lang="it" sz="1600" b="1" dirty="0" smtClean="0">
                <a:solidFill>
                  <a:srgbClr val="FFFF00"/>
                </a:solidFill>
                <a:latin typeface="Roboto"/>
                <a:ea typeface="Roboto"/>
                <a:cs typeface="Roboto"/>
                <a:sym typeface="Roboto"/>
              </a:rPr>
              <a:t>sull’immigrazione” </a:t>
            </a:r>
            <a:r>
              <a:rPr lang="it" sz="1600" b="1" dirty="0">
                <a:solidFill>
                  <a:srgbClr val="FFFF00"/>
                </a:solidFill>
                <a:latin typeface="Roboto"/>
                <a:ea typeface="Roboto"/>
                <a:cs typeface="Roboto"/>
                <a:sym typeface="Roboto"/>
              </a:rPr>
              <a:t>- Stefano Allevi (</a:t>
            </a:r>
            <a:r>
              <a:rPr lang="it" sz="1600" b="1" dirty="0" smtClean="0">
                <a:solidFill>
                  <a:srgbClr val="FFFF00"/>
                </a:solidFill>
                <a:latin typeface="Roboto"/>
                <a:ea typeface="Roboto"/>
                <a:cs typeface="Roboto"/>
                <a:sym typeface="Roboto"/>
              </a:rPr>
              <a:t>2016) </a:t>
            </a:r>
            <a:br>
              <a:rPr lang="it" sz="1600" b="1" dirty="0" smtClean="0">
                <a:solidFill>
                  <a:srgbClr val="FFFF00"/>
                </a:solidFill>
                <a:latin typeface="Roboto"/>
                <a:ea typeface="Roboto"/>
                <a:cs typeface="Roboto"/>
                <a:sym typeface="Roboto"/>
              </a:rPr>
            </a:br>
            <a:r>
              <a:rPr lang="it" sz="1600" dirty="0" smtClean="0">
                <a:solidFill>
                  <a:srgbClr val="F3F3F3"/>
                </a:solidFill>
              </a:rPr>
              <a:t>Un </a:t>
            </a:r>
            <a:r>
              <a:rPr lang="it" sz="1600" dirty="0">
                <a:solidFill>
                  <a:srgbClr val="F3F3F3"/>
                </a:solidFill>
              </a:rPr>
              <a:t>quadro aggiornato sui flussi migratori e sul loro contributo reale allo sviluppo economico, culturale e sociale del P</a:t>
            </a:r>
            <a:r>
              <a:rPr lang="it" sz="1600" dirty="0" smtClean="0">
                <a:solidFill>
                  <a:srgbClr val="F3F3F3"/>
                </a:solidFill>
              </a:rPr>
              <a:t>aese, senza </a:t>
            </a:r>
            <a:r>
              <a:rPr lang="it" sz="1600" dirty="0">
                <a:solidFill>
                  <a:srgbClr val="F3F3F3"/>
                </a:solidFill>
              </a:rPr>
              <a:t>eludere nessuno dei temi scottanti degli ultimi mesi: l'aumento esponenziale dei richiedenti asilo, l'impatto della crisi sulle migrazioni, il contributo degli stranieri all'economia italiana, i problemi di criminalità, l'integrazione fra le diverse culture e religioni</a:t>
            </a:r>
            <a:r>
              <a:rPr lang="it" sz="1600" dirty="0" smtClean="0">
                <a:solidFill>
                  <a:srgbClr val="F3F3F3"/>
                </a:solidFill>
              </a:rPr>
              <a:t>.</a:t>
            </a:r>
          </a:p>
          <a:p>
            <a:pPr marL="457200" lvl="0" indent="0" algn="just" rtl="0">
              <a:spcBef>
                <a:spcPts val="0"/>
              </a:spcBef>
              <a:spcAft>
                <a:spcPts val="0"/>
              </a:spcAft>
              <a:buNone/>
            </a:pPr>
            <a:endParaRPr sz="1600" b="1" dirty="0">
              <a:solidFill>
                <a:srgbClr val="F3F3F3"/>
              </a:solidFill>
            </a:endParaRPr>
          </a:p>
          <a:p>
            <a:pPr marL="139700" lvl="0">
              <a:buClr>
                <a:schemeClr val="dk1"/>
              </a:buClr>
              <a:buSzPts val="1400"/>
            </a:pPr>
            <a:r>
              <a:rPr lang="it" sz="1600" b="1" dirty="0" smtClean="0">
                <a:solidFill>
                  <a:srgbClr val="FFFF00"/>
                </a:solidFill>
                <a:latin typeface="Roboto"/>
                <a:ea typeface="Roboto"/>
                <a:cs typeface="Roboto"/>
                <a:sym typeface="Roboto"/>
              </a:rPr>
              <a:t>“Africa </a:t>
            </a:r>
            <a:r>
              <a:rPr lang="it" sz="1600" b="1" dirty="0">
                <a:solidFill>
                  <a:srgbClr val="FFFF00"/>
                </a:solidFill>
                <a:latin typeface="Roboto"/>
                <a:ea typeface="Roboto"/>
                <a:cs typeface="Roboto"/>
                <a:sym typeface="Roboto"/>
              </a:rPr>
              <a:t>la pentola che </a:t>
            </a:r>
            <a:r>
              <a:rPr lang="it" sz="1600" b="1" dirty="0" smtClean="0">
                <a:solidFill>
                  <a:srgbClr val="FFFF00"/>
                </a:solidFill>
                <a:latin typeface="Roboto"/>
                <a:ea typeface="Roboto"/>
                <a:cs typeface="Roboto"/>
                <a:sym typeface="Roboto"/>
              </a:rPr>
              <a:t>bolle” </a:t>
            </a:r>
            <a:r>
              <a:rPr lang="it" sz="1600" b="1" dirty="0">
                <a:solidFill>
                  <a:srgbClr val="FFFF00"/>
                </a:solidFill>
                <a:latin typeface="Roboto"/>
                <a:ea typeface="Roboto"/>
                <a:cs typeface="Roboto"/>
                <a:sym typeface="Roboto"/>
              </a:rPr>
              <a:t>- Jean-Léonard Touadi (</a:t>
            </a:r>
            <a:r>
              <a:rPr lang="it" sz="1600" b="1" dirty="0" smtClean="0">
                <a:solidFill>
                  <a:srgbClr val="FFFF00"/>
                </a:solidFill>
                <a:latin typeface="Roboto"/>
                <a:ea typeface="Roboto"/>
                <a:cs typeface="Roboto"/>
                <a:sym typeface="Roboto"/>
              </a:rPr>
              <a:t>2003) </a:t>
            </a:r>
            <a:r>
              <a:rPr lang="it" sz="1600" b="1" dirty="0" smtClean="0">
                <a:solidFill>
                  <a:schemeClr val="dk1"/>
                </a:solidFill>
                <a:latin typeface="Roboto"/>
                <a:ea typeface="Roboto"/>
                <a:cs typeface="Roboto"/>
                <a:sym typeface="Roboto"/>
              </a:rPr>
              <a:t/>
            </a:r>
            <a:br>
              <a:rPr lang="it" sz="1600" b="1" dirty="0" smtClean="0">
                <a:solidFill>
                  <a:schemeClr val="dk1"/>
                </a:solidFill>
                <a:latin typeface="Roboto"/>
                <a:ea typeface="Roboto"/>
                <a:cs typeface="Roboto"/>
                <a:sym typeface="Roboto"/>
              </a:rPr>
            </a:br>
            <a:r>
              <a:rPr lang="it" sz="1600" dirty="0" smtClean="0">
                <a:solidFill>
                  <a:srgbClr val="FFFFFF"/>
                </a:solidFill>
              </a:rPr>
              <a:t>La </a:t>
            </a:r>
            <a:r>
              <a:rPr lang="it" sz="1600" dirty="0">
                <a:solidFill>
                  <a:srgbClr val="FFFFFF"/>
                </a:solidFill>
              </a:rPr>
              <a:t>solitudine geopolitica dell'Africa e la sua marginalità rispetto ai fenomeni di globalizzazione economica rappresentano una realtà che spinge numerosi osservatori a decretare l'agonia del continente</a:t>
            </a:r>
            <a:r>
              <a:rPr lang="it" sz="1600" dirty="0" smtClean="0">
                <a:solidFill>
                  <a:srgbClr val="FFFFFF"/>
                </a:solidFill>
              </a:rPr>
              <a:t>. Africanisti </a:t>
            </a:r>
            <a:r>
              <a:rPr lang="it" sz="1600" dirty="0">
                <a:solidFill>
                  <a:srgbClr val="FFFFFF"/>
                </a:solidFill>
              </a:rPr>
              <a:t>più o meno aggiornati, esperti di progetti di cooperazione "prêt-à porter", aspettano sul greto del fiume di vedere passare il cadavere dell'Africa. Ma nonostante l'instabilità politica, i fallimenti dei modelli economici, le guerre e le carestie, il cadavere non è ancora passato e i popoli africani hanno distolto lo sguardo dal cielo degli aiuti per rivolgerlo verso la valorizzazione della loro terra. L’Africa non è morta ma, come già diceva Jean-Marc Ela, è una pentola che bolle</a:t>
            </a:r>
            <a:r>
              <a:rPr lang="it" sz="1600" dirty="0" smtClean="0">
                <a:solidFill>
                  <a:srgbClr val="FFFFFF"/>
                </a:solidFill>
              </a:rPr>
              <a:t>.</a:t>
            </a:r>
          </a:p>
          <a:p>
            <a:pPr marL="457200" lvl="0" algn="just" rtl="0">
              <a:spcBef>
                <a:spcPts val="0"/>
              </a:spcBef>
              <a:spcAft>
                <a:spcPts val="0"/>
              </a:spcAft>
            </a:pPr>
            <a:endParaRPr lang="it" sz="1100" b="1" dirty="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0250" y="526350"/>
            <a:ext cx="8300459" cy="4090800"/>
          </a:xfrm>
        </p:spPr>
        <p:txBody>
          <a:bodyPr>
            <a:normAutofit/>
          </a:bodyPr>
          <a:lstStyle/>
          <a:p>
            <a:pPr marL="457200" lvl="0"/>
            <a:r>
              <a:rPr lang="it" sz="1600" b="1" dirty="0" smtClean="0">
                <a:solidFill>
                  <a:srgbClr val="FFFF00"/>
                </a:solidFill>
                <a:latin typeface="Roboto"/>
                <a:ea typeface="Roboto"/>
                <a:cs typeface="Roboto"/>
                <a:sym typeface="Roboto"/>
              </a:rPr>
              <a:t>“</a:t>
            </a:r>
            <a:r>
              <a:rPr lang="it" sz="1600" b="1" dirty="0" smtClean="0">
                <a:solidFill>
                  <a:srgbClr val="FFFF00"/>
                </a:solidFill>
                <a:latin typeface="+mj-lt"/>
              </a:rPr>
              <a:t>Oltre </a:t>
            </a:r>
            <a:r>
              <a:rPr lang="it" sz="1600" b="1" dirty="0">
                <a:solidFill>
                  <a:srgbClr val="FFFF00"/>
                </a:solidFill>
                <a:latin typeface="+mj-lt"/>
              </a:rPr>
              <a:t>le </a:t>
            </a:r>
            <a:r>
              <a:rPr lang="it" sz="1600" b="1" dirty="0" smtClean="0">
                <a:solidFill>
                  <a:srgbClr val="FFFF00"/>
                </a:solidFill>
                <a:latin typeface="+mj-lt"/>
              </a:rPr>
              <a:t>frontiere</a:t>
            </a:r>
            <a:r>
              <a:rPr lang="it" sz="1600" b="1" dirty="0" smtClean="0">
                <a:solidFill>
                  <a:srgbClr val="FFFF00"/>
                </a:solidFill>
                <a:latin typeface="Roboto"/>
                <a:ea typeface="Roboto"/>
                <a:cs typeface="Roboto"/>
                <a:sym typeface="Roboto"/>
              </a:rPr>
              <a:t>” </a:t>
            </a:r>
            <a:r>
              <a:rPr lang="it" sz="1600" b="1" dirty="0" smtClean="0">
                <a:solidFill>
                  <a:srgbClr val="FFFF00"/>
                </a:solidFill>
                <a:latin typeface="+mj-lt"/>
              </a:rPr>
              <a:t>- </a:t>
            </a:r>
            <a:r>
              <a:rPr lang="it" sz="1600" b="1" dirty="0">
                <a:solidFill>
                  <a:srgbClr val="FFFF00"/>
                </a:solidFill>
                <a:latin typeface="+mj-lt"/>
              </a:rPr>
              <a:t>Alessandro Calvani (2021)</a:t>
            </a:r>
            <a:br>
              <a:rPr lang="it" sz="1600" b="1" dirty="0">
                <a:solidFill>
                  <a:srgbClr val="FFFF00"/>
                </a:solidFill>
                <a:latin typeface="+mj-lt"/>
              </a:rPr>
            </a:br>
            <a:r>
              <a:rPr lang="it-IT" sz="1600" dirty="0">
                <a:solidFill>
                  <a:srgbClr val="F3F3F3"/>
                </a:solidFill>
                <a:latin typeface="+mj-lt"/>
              </a:rPr>
              <a:t>«Spazio, ultima frontiera», Sandro </a:t>
            </a:r>
            <a:r>
              <a:rPr lang="it-IT" sz="1600" dirty="0" err="1">
                <a:solidFill>
                  <a:srgbClr val="F3F3F3"/>
                </a:solidFill>
                <a:latin typeface="+mj-lt"/>
              </a:rPr>
              <a:t>Calvani</a:t>
            </a:r>
            <a:r>
              <a:rPr lang="it-IT" sz="1600" dirty="0">
                <a:solidFill>
                  <a:srgbClr val="F3F3F3"/>
                </a:solidFill>
                <a:latin typeface="+mj-lt"/>
              </a:rPr>
              <a:t> ha scelto questa frase come inizio del libro, una nota frase proveniente dall’universo cinematografico di Star </a:t>
            </a:r>
            <a:r>
              <a:rPr lang="it-IT" sz="1600" dirty="0" err="1">
                <a:solidFill>
                  <a:srgbClr val="F3F3F3"/>
                </a:solidFill>
                <a:latin typeface="+mj-lt"/>
              </a:rPr>
              <a:t>Trek</a:t>
            </a:r>
            <a:r>
              <a:rPr lang="it-IT" sz="1600" dirty="0">
                <a:solidFill>
                  <a:srgbClr val="F3F3F3"/>
                </a:solidFill>
                <a:latin typeface="+mj-lt"/>
              </a:rPr>
              <a:t> che sta a simboleggiare l’ultima frontiera dell’umanità. Nel mondo ormai non esistono più frontiere tra le persone, ogni qual volta se ne trova una è sempre “l’ultima”. </a:t>
            </a:r>
            <a:r>
              <a:rPr lang="it-IT" sz="1600" dirty="0" smtClean="0">
                <a:solidFill>
                  <a:srgbClr val="F3F3F3"/>
                </a:solidFill>
                <a:latin typeface="+mj-lt"/>
              </a:rPr>
              <a:t/>
            </a:r>
            <a:br>
              <a:rPr lang="it-IT" sz="1600" dirty="0" smtClean="0">
                <a:solidFill>
                  <a:srgbClr val="F3F3F3"/>
                </a:solidFill>
                <a:latin typeface="+mj-lt"/>
              </a:rPr>
            </a:br>
            <a:r>
              <a:rPr lang="it-IT" sz="1600" dirty="0" smtClean="0">
                <a:solidFill>
                  <a:srgbClr val="F3F3F3"/>
                </a:solidFill>
                <a:latin typeface="+mj-lt"/>
              </a:rPr>
              <a:t>Ma </a:t>
            </a:r>
            <a:r>
              <a:rPr lang="it-IT" sz="1600" dirty="0">
                <a:solidFill>
                  <a:srgbClr val="F3F3F3"/>
                </a:solidFill>
                <a:latin typeface="+mj-lt"/>
              </a:rPr>
              <a:t>di che frontiere parla </a:t>
            </a:r>
            <a:r>
              <a:rPr lang="it-IT" sz="1600" dirty="0" err="1">
                <a:solidFill>
                  <a:srgbClr val="F3F3F3"/>
                </a:solidFill>
                <a:latin typeface="+mj-lt"/>
              </a:rPr>
              <a:t>Calvani</a:t>
            </a:r>
            <a:r>
              <a:rPr lang="it-IT" sz="1600" dirty="0">
                <a:solidFill>
                  <a:srgbClr val="F3F3F3"/>
                </a:solidFill>
                <a:latin typeface="+mj-lt"/>
              </a:rPr>
              <a:t> nel libro? Istintivamente riconosciamo quelle esteriori a noi, che siano esse naturali o artificiali e le percepiamo come una minaccia sconosciuta </a:t>
            </a:r>
            <a:r>
              <a:rPr lang="it-IT" sz="1600" dirty="0" smtClean="0">
                <a:solidFill>
                  <a:srgbClr val="F3F3F3"/>
                </a:solidFill>
                <a:latin typeface="+mj-lt"/>
              </a:rPr>
              <a:t>perché </a:t>
            </a:r>
            <a:r>
              <a:rPr lang="it-IT" sz="1600" dirty="0">
                <a:solidFill>
                  <a:srgbClr val="F3F3F3"/>
                </a:solidFill>
                <a:latin typeface="+mj-lt"/>
              </a:rPr>
              <a:t>ignoriamo che oltre vi è un nuovo, che non ha bisogno di essere chiamato frontiera. Oltre a questi confini esteriori, dobbiamo avere il coraggio di superare quelli dello spazio interiore limitato spesso da pregiudizi, timori e ottusità. Esiste una frontiera giusta? Forse è quella che non conosce frontiere e Sandro </a:t>
            </a:r>
            <a:r>
              <a:rPr lang="it-IT" sz="1600" dirty="0" err="1" smtClean="0">
                <a:solidFill>
                  <a:srgbClr val="F3F3F3"/>
                </a:solidFill>
                <a:latin typeface="+mj-lt"/>
              </a:rPr>
              <a:t>Calvani</a:t>
            </a:r>
            <a:r>
              <a:rPr lang="it-IT" sz="1600" dirty="0" smtClean="0">
                <a:solidFill>
                  <a:srgbClr val="F3F3F3"/>
                </a:solidFill>
                <a:latin typeface="+mj-lt"/>
              </a:rPr>
              <a:t> mostra </a:t>
            </a:r>
            <a:r>
              <a:rPr lang="it-IT" sz="1600" dirty="0">
                <a:solidFill>
                  <a:srgbClr val="F3F3F3"/>
                </a:solidFill>
                <a:latin typeface="+mj-lt"/>
              </a:rPr>
              <a:t>la sua percezione di queste false frontiere viste come membrane osmotiche che consentono il passaggio senza trattenere nulla. E’ la voglia di fratellanza.</a:t>
            </a:r>
            <a:br>
              <a:rPr lang="it-IT" sz="1600" dirty="0">
                <a:solidFill>
                  <a:srgbClr val="F3F3F3"/>
                </a:solidFill>
                <a:latin typeface="+mj-lt"/>
              </a:rPr>
            </a:br>
            <a:endParaRPr lang="it-IT" sz="1600" dirty="0">
              <a:latin typeface="+mj-lt"/>
            </a:endParaRPr>
          </a:p>
        </p:txBody>
      </p:sp>
    </p:spTree>
    <p:extLst>
      <p:ext uri="{BB962C8B-B14F-4D97-AF65-F5344CB8AC3E}">
        <p14:creationId xmlns:p14="http://schemas.microsoft.com/office/powerpoint/2010/main" val="172162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1183092" y="129977"/>
            <a:ext cx="7027200" cy="1215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933" dirty="0"/>
          </a:p>
          <a:p>
            <a:pPr marL="0" lvl="0" indent="0" algn="ctr" rtl="0">
              <a:spcBef>
                <a:spcPts val="0"/>
              </a:spcBef>
              <a:spcAft>
                <a:spcPts val="0"/>
              </a:spcAft>
              <a:buNone/>
            </a:pPr>
            <a:r>
              <a:rPr lang="it" sz="4600" dirty="0" smtClean="0">
                <a:solidFill>
                  <a:schemeClr val="accent6">
                    <a:lumMod val="75000"/>
                  </a:schemeClr>
                </a:solidFill>
              </a:rPr>
              <a:t>Sitografia tematica</a:t>
            </a:r>
            <a:endParaRPr sz="4600" dirty="0">
              <a:solidFill>
                <a:schemeClr val="accent6">
                  <a:lumMod val="75000"/>
                </a:schemeClr>
              </a:solidFill>
            </a:endParaRPr>
          </a:p>
        </p:txBody>
      </p:sp>
      <p:sp>
        <p:nvSpPr>
          <p:cNvPr id="2" name="CasellaDiTesto 1"/>
          <p:cNvSpPr txBox="1"/>
          <p:nvPr/>
        </p:nvSpPr>
        <p:spPr>
          <a:xfrm>
            <a:off x="644236" y="1345877"/>
            <a:ext cx="7772400" cy="3477875"/>
          </a:xfrm>
          <a:prstGeom prst="rect">
            <a:avLst/>
          </a:prstGeom>
          <a:noFill/>
        </p:spPr>
        <p:txBody>
          <a:bodyPr wrap="square" rtlCol="0">
            <a:spAutoFit/>
          </a:bodyPr>
          <a:lstStyle/>
          <a:p>
            <a:pPr>
              <a:lnSpc>
                <a:spcPct val="200000"/>
              </a:lnSpc>
            </a:pPr>
            <a:r>
              <a:rPr lang="it-IT" sz="1600" dirty="0">
                <a:solidFill>
                  <a:schemeClr val="tx1"/>
                </a:solidFill>
              </a:rPr>
              <a:t>CONFLITTI: </a:t>
            </a:r>
            <a:r>
              <a:rPr lang="it-IT" sz="1600" dirty="0">
                <a:solidFill>
                  <a:schemeClr val="tx1"/>
                </a:solidFill>
                <a:hlinkClick r:id="rId3"/>
              </a:rPr>
              <a:t>https://www.atlanteguerre.it</a:t>
            </a:r>
            <a:r>
              <a:rPr lang="it-IT" sz="1600" dirty="0" smtClean="0">
                <a:solidFill>
                  <a:schemeClr val="tx1"/>
                </a:solidFill>
                <a:hlinkClick r:id="rId3"/>
              </a:rPr>
              <a:t>/</a:t>
            </a:r>
            <a:endParaRPr lang="it-IT" sz="1600" dirty="0" smtClean="0">
              <a:solidFill>
                <a:schemeClr val="tx1"/>
              </a:solidFill>
            </a:endParaRPr>
          </a:p>
          <a:p>
            <a:pPr>
              <a:lnSpc>
                <a:spcPct val="200000"/>
              </a:lnSpc>
            </a:pPr>
            <a:r>
              <a:rPr lang="it-IT" sz="1600" dirty="0" smtClean="0">
                <a:solidFill>
                  <a:schemeClr val="tx1"/>
                </a:solidFill>
              </a:rPr>
              <a:t>LANDGRABBING / WATERGRABBING: </a:t>
            </a:r>
            <a:r>
              <a:rPr lang="it-IT" sz="1600" dirty="0">
                <a:solidFill>
                  <a:schemeClr val="tx1"/>
                </a:solidFill>
                <a:hlinkClick r:id="rId4"/>
              </a:rPr>
              <a:t>https://www.watergrabbing.com</a:t>
            </a:r>
            <a:r>
              <a:rPr lang="it-IT" sz="1600" dirty="0" smtClean="0">
                <a:solidFill>
                  <a:schemeClr val="tx1"/>
                </a:solidFill>
                <a:hlinkClick r:id="rId4"/>
              </a:rPr>
              <a:t>/</a:t>
            </a:r>
            <a:r>
              <a:rPr lang="it-IT" sz="1600" dirty="0" smtClean="0">
                <a:solidFill>
                  <a:schemeClr val="tx1"/>
                </a:solidFill>
              </a:rPr>
              <a:t> </a:t>
            </a:r>
          </a:p>
          <a:p>
            <a:pPr>
              <a:lnSpc>
                <a:spcPct val="200000"/>
              </a:lnSpc>
            </a:pPr>
            <a:r>
              <a:rPr lang="it-IT" sz="1600" dirty="0" smtClean="0">
                <a:solidFill>
                  <a:schemeClr val="tx1"/>
                </a:solidFill>
              </a:rPr>
              <a:t>IMMMIGRAZIONE: </a:t>
            </a:r>
            <a:r>
              <a:rPr lang="it-IT" sz="1600" dirty="0" smtClean="0">
                <a:solidFill>
                  <a:schemeClr val="tx1"/>
                </a:solidFill>
                <a:hlinkClick r:id="rId5"/>
              </a:rPr>
              <a:t>https</a:t>
            </a:r>
            <a:r>
              <a:rPr lang="it-IT" sz="1600" dirty="0">
                <a:solidFill>
                  <a:schemeClr val="tx1"/>
                </a:solidFill>
                <a:hlinkClick r:id="rId5"/>
              </a:rPr>
              <a:t>://www.ismu.org/dati-sulle-migrazioni</a:t>
            </a:r>
            <a:r>
              <a:rPr lang="it-IT" sz="1600" dirty="0" smtClean="0">
                <a:solidFill>
                  <a:schemeClr val="tx1"/>
                </a:solidFill>
                <a:hlinkClick r:id="rId5"/>
              </a:rPr>
              <a:t>/</a:t>
            </a:r>
            <a:r>
              <a:rPr lang="it-IT" sz="1600" dirty="0" smtClean="0">
                <a:solidFill>
                  <a:schemeClr val="tx1"/>
                </a:solidFill>
              </a:rPr>
              <a:t> </a:t>
            </a:r>
          </a:p>
          <a:p>
            <a:pPr>
              <a:lnSpc>
                <a:spcPct val="200000"/>
              </a:lnSpc>
            </a:pPr>
            <a:r>
              <a:rPr lang="it-IT" sz="1600" dirty="0">
                <a:solidFill>
                  <a:schemeClr val="tx1"/>
                </a:solidFill>
              </a:rPr>
              <a:t>DIRITTI E POVERTÀ: </a:t>
            </a:r>
            <a:r>
              <a:rPr lang="it-IT" sz="1600" dirty="0">
                <a:solidFill>
                  <a:schemeClr val="tx1"/>
                </a:solidFill>
                <a:hlinkClick r:id="rId6"/>
              </a:rPr>
              <a:t>https://www.osservatoriodiritti.it</a:t>
            </a:r>
            <a:r>
              <a:rPr lang="it-IT" sz="1600" dirty="0" smtClean="0">
                <a:solidFill>
                  <a:schemeClr val="tx1"/>
                </a:solidFill>
                <a:hlinkClick r:id="rId6"/>
              </a:rPr>
              <a:t>/</a:t>
            </a:r>
            <a:r>
              <a:rPr lang="it-IT" sz="1600" dirty="0" smtClean="0">
                <a:solidFill>
                  <a:schemeClr val="tx1"/>
                </a:solidFill>
              </a:rPr>
              <a:t> </a:t>
            </a:r>
          </a:p>
          <a:p>
            <a:pPr>
              <a:lnSpc>
                <a:spcPct val="200000"/>
              </a:lnSpc>
            </a:pPr>
            <a:r>
              <a:rPr lang="it-IT" sz="1600" dirty="0" smtClean="0">
                <a:solidFill>
                  <a:schemeClr val="tx1"/>
                </a:solidFill>
              </a:rPr>
              <a:t>FENOMENI AMBIENTALI E GLOBALIZZAZIONE: </a:t>
            </a:r>
            <a:r>
              <a:rPr lang="it-IT" sz="1600" dirty="0">
                <a:solidFill>
                  <a:schemeClr val="tx1"/>
                </a:solidFill>
                <a:hlinkClick r:id="rId7"/>
              </a:rPr>
              <a:t>https://worldmapper.org</a:t>
            </a:r>
            <a:r>
              <a:rPr lang="it-IT" sz="1600" dirty="0" smtClean="0">
                <a:solidFill>
                  <a:schemeClr val="tx1"/>
                </a:solidFill>
                <a:hlinkClick r:id="rId7"/>
              </a:rPr>
              <a:t>/</a:t>
            </a:r>
            <a:r>
              <a:rPr lang="it-IT" sz="1600" dirty="0" smtClean="0">
                <a:solidFill>
                  <a:schemeClr val="tx1"/>
                </a:solidFill>
              </a:rPr>
              <a:t> </a:t>
            </a:r>
          </a:p>
          <a:p>
            <a:pPr>
              <a:lnSpc>
                <a:spcPct val="200000"/>
              </a:lnSpc>
            </a:pPr>
            <a:r>
              <a:rPr lang="it-IT" sz="1600" dirty="0">
                <a:solidFill>
                  <a:schemeClr val="tx1"/>
                </a:solidFill>
              </a:rPr>
              <a:t>OBIETTIVI </a:t>
            </a:r>
            <a:r>
              <a:rPr lang="it-IT" sz="1600" dirty="0" smtClean="0">
                <a:solidFill>
                  <a:schemeClr val="tx1"/>
                </a:solidFill>
              </a:rPr>
              <a:t>DI SVILUPPO </a:t>
            </a:r>
            <a:r>
              <a:rPr lang="it-IT" sz="1600" dirty="0">
                <a:solidFill>
                  <a:schemeClr val="tx1"/>
                </a:solidFill>
              </a:rPr>
              <a:t>SOSTENIBILE: </a:t>
            </a:r>
            <a:r>
              <a:rPr lang="it-IT" sz="1600" dirty="0">
                <a:solidFill>
                  <a:schemeClr val="tx1"/>
                </a:solidFill>
                <a:hlinkClick r:id="rId8"/>
              </a:rPr>
              <a:t>https://asvis.it</a:t>
            </a:r>
            <a:r>
              <a:rPr lang="it-IT" sz="1600" dirty="0" smtClean="0">
                <a:solidFill>
                  <a:schemeClr val="tx1"/>
                </a:solidFill>
                <a:hlinkClick r:id="rId8"/>
              </a:rPr>
              <a:t>/</a:t>
            </a:r>
            <a:r>
              <a:rPr lang="it-IT" sz="1600" dirty="0" smtClean="0">
                <a:solidFill>
                  <a:schemeClr val="tx1"/>
                </a:solidFill>
              </a:rPr>
              <a:t> </a:t>
            </a:r>
          </a:p>
          <a:p>
            <a:pPr>
              <a:lnSpc>
                <a:spcPct val="200000"/>
              </a:lnSpc>
            </a:pPr>
            <a:endParaRPr lang="it-IT" dirty="0">
              <a:solidFill>
                <a:schemeClr val="tx1"/>
              </a:solidFill>
            </a:endParaRPr>
          </a:p>
        </p:txBody>
      </p:sp>
    </p:spTree>
    <p:extLst>
      <p:ext uri="{BB962C8B-B14F-4D97-AF65-F5344CB8AC3E}">
        <p14:creationId xmlns:p14="http://schemas.microsoft.com/office/powerpoint/2010/main" val="2852831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rumore dei passi</a:t>
            </a:r>
            <a:endParaRPr lang="it-IT" dirty="0"/>
          </a:p>
        </p:txBody>
      </p:sp>
      <p:sp>
        <p:nvSpPr>
          <p:cNvPr id="3" name="Sottotitolo 2"/>
          <p:cNvSpPr>
            <a:spLocks noGrp="1"/>
          </p:cNvSpPr>
          <p:nvPr>
            <p:ph type="subTitle" idx="1"/>
          </p:nvPr>
        </p:nvSpPr>
        <p:spPr/>
        <p:txBody>
          <a:bodyPr/>
          <a:lstStyle/>
          <a:p>
            <a:r>
              <a:rPr lang="it-IT" dirty="0" smtClean="0">
                <a:solidFill>
                  <a:srgbClr val="FFFF00"/>
                </a:solidFill>
              </a:rPr>
              <a:t>Una presentazione ideata da </a:t>
            </a:r>
            <a:r>
              <a:rPr lang="it-IT" dirty="0" smtClean="0">
                <a:solidFill>
                  <a:srgbClr val="FFFF00"/>
                </a:solidFill>
              </a:rPr>
              <a:t>Mario </a:t>
            </a:r>
            <a:r>
              <a:rPr lang="it-IT" dirty="0" smtClean="0">
                <a:solidFill>
                  <a:srgbClr val="FFFF00"/>
                </a:solidFill>
              </a:rPr>
              <a:t>Ghiretti</a:t>
            </a:r>
          </a:p>
          <a:p>
            <a:endParaRPr lang="it-IT" dirty="0"/>
          </a:p>
        </p:txBody>
      </p:sp>
      <p:sp>
        <p:nvSpPr>
          <p:cNvPr id="4" name="Segnaposto testo 3"/>
          <p:cNvSpPr>
            <a:spLocks noGrp="1"/>
          </p:cNvSpPr>
          <p:nvPr>
            <p:ph type="body" idx="2"/>
          </p:nvPr>
        </p:nvSpPr>
        <p:spPr/>
        <p:txBody>
          <a:bodyPr/>
          <a:lstStyle/>
          <a:p>
            <a:pPr marL="114300" indent="0">
              <a:buNone/>
            </a:pPr>
            <a:r>
              <a:rPr lang="it-IT" dirty="0" smtClean="0"/>
              <a:t>Per saperne di più contatta: </a:t>
            </a:r>
          </a:p>
          <a:p>
            <a:pPr marL="114300" indent="0">
              <a:buNone/>
            </a:pPr>
            <a:endParaRPr lang="it-IT" dirty="0"/>
          </a:p>
          <a:p>
            <a:pPr marL="114300" indent="0">
              <a:buNone/>
            </a:pPr>
            <a:r>
              <a:rPr lang="it-IT" dirty="0" smtClean="0">
                <a:solidFill>
                  <a:srgbClr val="FFFF00"/>
                </a:solidFill>
                <a:hlinkClick r:id="rId2"/>
              </a:rPr>
              <a:t>www.gmagma.org</a:t>
            </a:r>
            <a:endParaRPr lang="it-IT" dirty="0" smtClean="0">
              <a:solidFill>
                <a:srgbClr val="FFFF00"/>
              </a:solidFill>
            </a:endParaRPr>
          </a:p>
          <a:p>
            <a:pPr marL="114300" indent="0">
              <a:buNone/>
            </a:pPr>
            <a:r>
              <a:rPr lang="it-IT" dirty="0" smtClean="0"/>
              <a:t>0429/800830</a:t>
            </a:r>
          </a:p>
          <a:p>
            <a:pPr marL="114300" indent="0">
              <a:buNone/>
            </a:pPr>
            <a:r>
              <a:rPr lang="it-IT" dirty="0" smtClean="0"/>
              <a:t>#</a:t>
            </a:r>
            <a:r>
              <a:rPr lang="it-IT" dirty="0" err="1" smtClean="0"/>
              <a:t>GMAonlus</a:t>
            </a:r>
            <a:endParaRPr lang="it-IT" dirty="0"/>
          </a:p>
        </p:txBody>
      </p:sp>
      <p:sp>
        <p:nvSpPr>
          <p:cNvPr id="5" name="Rettangolo 4"/>
          <p:cNvSpPr/>
          <p:nvPr/>
        </p:nvSpPr>
        <p:spPr>
          <a:xfrm>
            <a:off x="4828854" y="4094958"/>
            <a:ext cx="1592494" cy="64868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3862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55925" y="1815575"/>
            <a:ext cx="4045200" cy="131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a:t>Informazioni</a:t>
            </a:r>
            <a:endParaRPr/>
          </a:p>
        </p:txBody>
      </p:sp>
      <p:sp>
        <p:nvSpPr>
          <p:cNvPr id="71" name="Google Shape;71;p14"/>
          <p:cNvSpPr txBox="1"/>
          <p:nvPr/>
        </p:nvSpPr>
        <p:spPr>
          <a:xfrm>
            <a:off x="4677225" y="1815575"/>
            <a:ext cx="4390200" cy="3196263"/>
          </a:xfrm>
          <a:prstGeom prst="rect">
            <a:avLst/>
          </a:prstGeom>
          <a:solidFill>
            <a:schemeClr val="bg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2"/>
              </a:buClr>
              <a:buSzPts val="1100"/>
              <a:buFont typeface="Arial"/>
              <a:buNone/>
            </a:pPr>
            <a:r>
              <a:rPr lang="it" sz="1800" i="1" dirty="0">
                <a:solidFill>
                  <a:schemeClr val="dk1"/>
                </a:solidFill>
                <a:latin typeface="Roboto"/>
                <a:ea typeface="Roboto"/>
                <a:cs typeface="Roboto"/>
                <a:sym typeface="Roboto"/>
              </a:rPr>
              <a:t>Quando</a:t>
            </a:r>
            <a:r>
              <a:rPr lang="it" sz="1800" dirty="0">
                <a:solidFill>
                  <a:schemeClr val="dk1"/>
                </a:solidFill>
                <a:latin typeface="Roboto"/>
                <a:ea typeface="Roboto"/>
                <a:cs typeface="Roboto"/>
                <a:sym typeface="Roboto"/>
              </a:rPr>
              <a:t>: dal 20/03 al 20/04 dal lunedì alla domenica (gradita prenotazione)</a:t>
            </a:r>
            <a:endParaRPr sz="1800" dirty="0">
              <a:solidFill>
                <a:schemeClr val="dk1"/>
              </a:solidFill>
              <a:latin typeface="Roboto"/>
              <a:ea typeface="Roboto"/>
              <a:cs typeface="Roboto"/>
              <a:sym typeface="Roboto"/>
            </a:endParaRPr>
          </a:p>
          <a:p>
            <a:pPr marL="0" lvl="0" indent="0" algn="l" rtl="0">
              <a:lnSpc>
                <a:spcPct val="115000"/>
              </a:lnSpc>
              <a:spcBef>
                <a:spcPts val="1600"/>
              </a:spcBef>
              <a:spcAft>
                <a:spcPts val="0"/>
              </a:spcAft>
              <a:buClr>
                <a:schemeClr val="dk2"/>
              </a:buClr>
              <a:buSzPts val="1100"/>
              <a:buFont typeface="Arial"/>
              <a:buNone/>
            </a:pPr>
            <a:r>
              <a:rPr lang="it" sz="1800" i="1" dirty="0">
                <a:solidFill>
                  <a:schemeClr val="dk1"/>
                </a:solidFill>
                <a:latin typeface="Roboto"/>
                <a:ea typeface="Roboto"/>
                <a:cs typeface="Roboto"/>
                <a:sym typeface="Roboto"/>
              </a:rPr>
              <a:t>Dove</a:t>
            </a:r>
            <a:r>
              <a:rPr lang="it" sz="1800" dirty="0">
                <a:solidFill>
                  <a:schemeClr val="dk1"/>
                </a:solidFill>
                <a:latin typeface="Roboto"/>
                <a:ea typeface="Roboto"/>
                <a:cs typeface="Roboto"/>
                <a:sym typeface="Roboto"/>
              </a:rPr>
              <a:t>: Chiesa S. Benedetto - Montagnana</a:t>
            </a:r>
            <a:endParaRPr sz="1800" dirty="0">
              <a:solidFill>
                <a:schemeClr val="dk1"/>
              </a:solidFill>
              <a:latin typeface="Roboto"/>
              <a:ea typeface="Roboto"/>
              <a:cs typeface="Roboto"/>
              <a:sym typeface="Roboto"/>
            </a:endParaRPr>
          </a:p>
          <a:p>
            <a:pPr marL="0" lvl="0" indent="0" algn="l" rtl="0">
              <a:lnSpc>
                <a:spcPct val="115000"/>
              </a:lnSpc>
              <a:spcBef>
                <a:spcPts val="1600"/>
              </a:spcBef>
              <a:spcAft>
                <a:spcPts val="0"/>
              </a:spcAft>
              <a:buClr>
                <a:schemeClr val="dk2"/>
              </a:buClr>
              <a:buSzPts val="1100"/>
              <a:buFont typeface="Arial"/>
              <a:buNone/>
            </a:pPr>
            <a:r>
              <a:rPr lang="it" sz="1800" i="1" dirty="0">
                <a:solidFill>
                  <a:schemeClr val="dk1"/>
                </a:solidFill>
                <a:latin typeface="Roboto"/>
                <a:ea typeface="Roboto"/>
                <a:cs typeface="Roboto"/>
                <a:sym typeface="Roboto"/>
              </a:rPr>
              <a:t>Durata stimata</a:t>
            </a:r>
            <a:r>
              <a:rPr lang="it" sz="1800">
                <a:solidFill>
                  <a:schemeClr val="dk1"/>
                </a:solidFill>
                <a:latin typeface="Roboto"/>
                <a:ea typeface="Roboto"/>
                <a:cs typeface="Roboto"/>
                <a:sym typeface="Roboto"/>
              </a:rPr>
              <a:t>: </a:t>
            </a:r>
            <a:r>
              <a:rPr lang="it" sz="1800" smtClean="0">
                <a:solidFill>
                  <a:schemeClr val="dk1"/>
                </a:solidFill>
                <a:latin typeface="Roboto"/>
                <a:ea typeface="Roboto"/>
                <a:cs typeface="Roboto"/>
                <a:sym typeface="Roboto"/>
              </a:rPr>
              <a:t>1h</a:t>
            </a:r>
            <a:endParaRPr sz="1800" dirty="0">
              <a:solidFill>
                <a:schemeClr val="dk1"/>
              </a:solidFill>
              <a:latin typeface="Roboto"/>
              <a:ea typeface="Roboto"/>
              <a:cs typeface="Roboto"/>
              <a:sym typeface="Roboto"/>
            </a:endParaRPr>
          </a:p>
          <a:p>
            <a:pPr marL="0" lvl="0" indent="0" algn="l" rtl="0">
              <a:lnSpc>
                <a:spcPct val="100000"/>
              </a:lnSpc>
              <a:spcBef>
                <a:spcPts val="1600"/>
              </a:spcBef>
              <a:spcAft>
                <a:spcPts val="0"/>
              </a:spcAft>
              <a:buNone/>
            </a:pPr>
            <a:r>
              <a:rPr lang="it" sz="1800" i="1" dirty="0">
                <a:solidFill>
                  <a:srgbClr val="FFFFFF"/>
                </a:solidFill>
                <a:latin typeface="Roboto"/>
                <a:ea typeface="Roboto"/>
                <a:cs typeface="Roboto"/>
                <a:sym typeface="Roboto"/>
              </a:rPr>
              <a:t>Contatti</a:t>
            </a:r>
            <a:r>
              <a:rPr lang="it" sz="1800" dirty="0">
                <a:solidFill>
                  <a:srgbClr val="FFFFFF"/>
                </a:solidFill>
                <a:latin typeface="Roboto"/>
                <a:ea typeface="Roboto"/>
                <a:cs typeface="Roboto"/>
                <a:sym typeface="Roboto"/>
              </a:rPr>
              <a:t>: </a:t>
            </a:r>
            <a:r>
              <a:rPr lang="it" sz="1500" dirty="0">
                <a:solidFill>
                  <a:srgbClr val="FFFFFF"/>
                </a:solidFill>
              </a:rPr>
              <a:t>+39 0429 800830 gma@gmagma.org</a:t>
            </a:r>
            <a:endParaRPr sz="1500" dirty="0">
              <a:solidFill>
                <a:srgbClr val="FFFFFF"/>
              </a:solidFill>
            </a:endParaRPr>
          </a:p>
          <a:p>
            <a:pPr marL="914400" lvl="0" indent="0" algn="l" rtl="0">
              <a:lnSpc>
                <a:spcPct val="115000"/>
              </a:lnSpc>
              <a:spcBef>
                <a:spcPts val="1600"/>
              </a:spcBef>
              <a:spcAft>
                <a:spcPts val="0"/>
              </a:spcAft>
              <a:buNone/>
            </a:pPr>
            <a:endParaRPr sz="1500" dirty="0">
              <a:solidFill>
                <a:srgbClr val="FFFFFF"/>
              </a:solidFill>
            </a:endParaRPr>
          </a:p>
          <a:p>
            <a:pPr marL="0" lvl="0" indent="0" algn="l" rtl="0">
              <a:lnSpc>
                <a:spcPct val="115000"/>
              </a:lnSpc>
              <a:spcBef>
                <a:spcPts val="1600"/>
              </a:spcBef>
              <a:spcAft>
                <a:spcPts val="1600"/>
              </a:spcAft>
              <a:buNone/>
            </a:pPr>
            <a:endParaRPr sz="1800" dirty="0">
              <a:solidFill>
                <a:schemeClr val="dk1"/>
              </a:solidFill>
              <a:latin typeface="Roboto"/>
              <a:ea typeface="Roboto"/>
              <a:cs typeface="Roboto"/>
              <a:sym typeface="Roboto"/>
            </a:endParaRPr>
          </a:p>
        </p:txBody>
      </p:sp>
      <p:pic>
        <p:nvPicPr>
          <p:cNvPr id="72" name="Google Shape;72;p14"/>
          <p:cNvPicPr preferRelativeResize="0"/>
          <p:nvPr/>
        </p:nvPicPr>
        <p:blipFill>
          <a:blip r:embed="rId3">
            <a:alphaModFix/>
          </a:blip>
          <a:stretch>
            <a:fillRect/>
          </a:stretch>
        </p:blipFill>
        <p:spPr>
          <a:xfrm>
            <a:off x="4737088" y="365956"/>
            <a:ext cx="4270475" cy="91596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08125" y="248700"/>
            <a:ext cx="4045200" cy="1251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sz="3100" dirty="0" smtClean="0">
                <a:solidFill>
                  <a:srgbClr val="FFFF00"/>
                </a:solidFill>
              </a:rPr>
              <a:t>Focus Corno d’Africa</a:t>
            </a:r>
            <a:r>
              <a:rPr lang="it" sz="3600" dirty="0" smtClean="0">
                <a:solidFill>
                  <a:srgbClr val="FFC000"/>
                </a:solidFill>
              </a:rPr>
              <a:t/>
            </a:r>
            <a:br>
              <a:rPr lang="it" sz="3600" dirty="0" smtClean="0">
                <a:solidFill>
                  <a:srgbClr val="FFC000"/>
                </a:solidFill>
              </a:rPr>
            </a:br>
            <a:r>
              <a:rPr lang="it" sz="3100" dirty="0" smtClean="0"/>
              <a:t>Conflitti </a:t>
            </a:r>
            <a:r>
              <a:rPr lang="it" sz="3100" dirty="0"/>
              <a:t>geo-politici</a:t>
            </a:r>
            <a:endParaRPr sz="3100" dirty="0"/>
          </a:p>
        </p:txBody>
      </p:sp>
      <p:sp>
        <p:nvSpPr>
          <p:cNvPr id="156" name="Google Shape;156;p23"/>
          <p:cNvSpPr txBox="1">
            <a:spLocks noGrp="1"/>
          </p:cNvSpPr>
          <p:nvPr>
            <p:ph type="subTitle" idx="1"/>
          </p:nvPr>
        </p:nvSpPr>
        <p:spPr>
          <a:xfrm>
            <a:off x="208125" y="4291176"/>
            <a:ext cx="4045200" cy="627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dirty="0">
                <a:solidFill>
                  <a:srgbClr val="FFFF00"/>
                </a:solidFill>
              </a:rPr>
              <a:t>Il caso Eritrea-Etiopia</a:t>
            </a:r>
            <a:endParaRPr dirty="0">
              <a:solidFill>
                <a:srgbClr val="FFFF00"/>
              </a:solidFill>
            </a:endParaRPr>
          </a:p>
        </p:txBody>
      </p:sp>
      <p:sp>
        <p:nvSpPr>
          <p:cNvPr id="157" name="Google Shape;157;p23"/>
          <p:cNvSpPr txBox="1">
            <a:spLocks noGrp="1"/>
          </p:cNvSpPr>
          <p:nvPr>
            <p:ph type="body" idx="2"/>
          </p:nvPr>
        </p:nvSpPr>
        <p:spPr>
          <a:xfrm>
            <a:off x="4789626" y="141124"/>
            <a:ext cx="4063430" cy="4777952"/>
          </a:xfrm>
          <a:prstGeom prst="rect">
            <a:avLst/>
          </a:prstGeom>
          <a:solidFill>
            <a:schemeClr val="bg2"/>
          </a:solidFill>
        </p:spPr>
        <p:txBody>
          <a:bodyPr spcFirstLastPara="1" wrap="square" lIns="91425" tIns="91425" rIns="91425" bIns="91425" anchor="t" anchorCtr="0">
            <a:noAutofit/>
          </a:bodyPr>
          <a:lstStyle/>
          <a:p>
            <a:pPr marL="0" lvl="0" indent="0" algn="just" rtl="0">
              <a:spcBef>
                <a:spcPts val="0"/>
              </a:spcBef>
              <a:spcAft>
                <a:spcPts val="0"/>
              </a:spcAft>
              <a:buNone/>
            </a:pPr>
            <a:r>
              <a:rPr lang="it" sz="1400" dirty="0" smtClean="0"/>
              <a:t>Dal </a:t>
            </a:r>
            <a:r>
              <a:rPr lang="it" sz="1400" dirty="0" smtClean="0">
                <a:solidFill>
                  <a:srgbClr val="FFFF00"/>
                </a:solidFill>
              </a:rPr>
              <a:t>1883</a:t>
            </a:r>
            <a:r>
              <a:rPr lang="it" sz="1400" dirty="0" smtClean="0"/>
              <a:t> al </a:t>
            </a:r>
            <a:r>
              <a:rPr lang="it" sz="1400" dirty="0" smtClean="0">
                <a:solidFill>
                  <a:srgbClr val="FFFF00"/>
                </a:solidFill>
              </a:rPr>
              <a:t>1941</a:t>
            </a:r>
            <a:r>
              <a:rPr lang="it" sz="1400" dirty="0" smtClean="0"/>
              <a:t> l’Etiopia e l’Eritrea sono colonie italiane, poi fino al </a:t>
            </a:r>
            <a:r>
              <a:rPr lang="it" sz="1400" dirty="0" smtClean="0">
                <a:solidFill>
                  <a:srgbClr val="FFFF00"/>
                </a:solidFill>
              </a:rPr>
              <a:t>1947</a:t>
            </a:r>
            <a:r>
              <a:rPr lang="it" sz="1400" dirty="0" smtClean="0"/>
              <a:t> inglesi, e successivamente l’Eritrea viene consegnata all’Etiopia. Sarà poi federata fino al </a:t>
            </a:r>
            <a:r>
              <a:rPr lang="it" sz="1400" dirty="0" smtClean="0">
                <a:solidFill>
                  <a:srgbClr val="FFFF00"/>
                </a:solidFill>
              </a:rPr>
              <a:t>1962</a:t>
            </a:r>
            <a:r>
              <a:rPr lang="it" sz="1400" dirty="0" smtClean="0"/>
              <a:t>, anno in cui scoppia un conflitto interno per </a:t>
            </a:r>
            <a:r>
              <a:rPr lang="it" sz="1400" dirty="0"/>
              <a:t>rivendicazioni di rettifica di </a:t>
            </a:r>
            <a:r>
              <a:rPr lang="it" sz="1400" dirty="0" smtClean="0"/>
              <a:t>frontiere. Tale </a:t>
            </a:r>
            <a:r>
              <a:rPr lang="it" sz="1400" dirty="0"/>
              <a:t>conflitto si è “concluso” dopo 30 anni </a:t>
            </a:r>
            <a:r>
              <a:rPr lang="it" sz="1400" dirty="0" smtClean="0"/>
              <a:t>nel </a:t>
            </a:r>
            <a:r>
              <a:rPr lang="it" sz="1400" dirty="0" smtClean="0">
                <a:solidFill>
                  <a:srgbClr val="FFFF00"/>
                </a:solidFill>
              </a:rPr>
              <a:t>1991</a:t>
            </a:r>
            <a:r>
              <a:rPr lang="it" sz="1400" dirty="0" smtClean="0"/>
              <a:t>. </a:t>
            </a:r>
            <a:r>
              <a:rPr lang="it" sz="1400" dirty="0"/>
              <a:t>D</a:t>
            </a:r>
            <a:r>
              <a:rPr lang="it" sz="1400" dirty="0" smtClean="0"/>
              <a:t>ue anni dopo l’Eritrea ottiene l’indipendenza con un referendum svolto sotto l’egida dell’ONU.</a:t>
            </a:r>
          </a:p>
          <a:p>
            <a:pPr marL="0" lvl="0" indent="0" algn="just" rtl="0">
              <a:spcBef>
                <a:spcPts val="0"/>
              </a:spcBef>
              <a:spcAft>
                <a:spcPts val="0"/>
              </a:spcAft>
              <a:buNone/>
            </a:pPr>
            <a:r>
              <a:rPr lang="it-IT" sz="1400" dirty="0" smtClean="0"/>
              <a:t>Nel</a:t>
            </a:r>
            <a:r>
              <a:rPr lang="it" sz="1400" dirty="0" smtClean="0"/>
              <a:t> </a:t>
            </a:r>
            <a:r>
              <a:rPr lang="it" sz="1400" dirty="0" smtClean="0">
                <a:solidFill>
                  <a:srgbClr val="FFFF00"/>
                </a:solidFill>
              </a:rPr>
              <a:t>1998</a:t>
            </a:r>
            <a:r>
              <a:rPr lang="it" sz="1400" dirty="0" smtClean="0"/>
              <a:t> avviene un nuovo conflitto placato poi con il negoziato dell’accordo di Algeri. </a:t>
            </a:r>
            <a:endParaRPr lang="it" sz="1400" dirty="0"/>
          </a:p>
          <a:p>
            <a:pPr marL="0" lvl="0" indent="0" algn="just" rtl="0">
              <a:spcBef>
                <a:spcPts val="0"/>
              </a:spcBef>
              <a:spcAft>
                <a:spcPts val="0"/>
              </a:spcAft>
              <a:buNone/>
            </a:pPr>
            <a:r>
              <a:rPr lang="it" sz="1400" dirty="0" smtClean="0"/>
              <a:t>Siamo ormai nel 2001. L’esercito etiopie, tuttavia, non si ritirerà fino al </a:t>
            </a:r>
            <a:r>
              <a:rPr lang="it" sz="1400" dirty="0" smtClean="0">
                <a:solidFill>
                  <a:srgbClr val="FFFF00"/>
                </a:solidFill>
              </a:rPr>
              <a:t>2018</a:t>
            </a:r>
            <a:r>
              <a:rPr lang="it" sz="1400" dirty="0" smtClean="0"/>
              <a:t>, anno in cui viene stipulata la pace.</a:t>
            </a:r>
          </a:p>
          <a:p>
            <a:pPr marL="0" lvl="0" indent="0" algn="just" rtl="0">
              <a:spcBef>
                <a:spcPts val="0"/>
              </a:spcBef>
              <a:spcAft>
                <a:spcPts val="0"/>
              </a:spcAft>
              <a:buNone/>
            </a:pPr>
            <a:r>
              <a:rPr lang="it" sz="1400" dirty="0" smtClean="0"/>
              <a:t>Nel </a:t>
            </a:r>
            <a:r>
              <a:rPr lang="it" sz="1400" dirty="0" smtClean="0">
                <a:solidFill>
                  <a:srgbClr val="FFFF00"/>
                </a:solidFill>
              </a:rPr>
              <a:t>2021</a:t>
            </a:r>
            <a:r>
              <a:rPr lang="it" sz="1400" dirty="0"/>
              <a:t> </a:t>
            </a:r>
            <a:r>
              <a:rPr lang="it" sz="1400" dirty="0" smtClean="0"/>
              <a:t>il nuovo conflitto che coinvolge Etiopia, Eritrea e Tigray fa ripiombare la regione in un periodo di gravi incertezze e fa dimenticare il Nobel per la Pace consegnato ad Abyi Ahmed per la firma della pace con l’Eritrea.  </a:t>
            </a:r>
            <a:endParaRPr sz="1400" dirty="0"/>
          </a:p>
        </p:txBody>
      </p:sp>
      <p:pic>
        <p:nvPicPr>
          <p:cNvPr id="158" name="Google Shape;158;p23"/>
          <p:cNvPicPr preferRelativeResize="0"/>
          <p:nvPr/>
        </p:nvPicPr>
        <p:blipFill>
          <a:blip r:embed="rId3">
            <a:alphaModFix/>
          </a:blip>
          <a:stretch>
            <a:fillRect/>
          </a:stretch>
        </p:blipFill>
        <p:spPr>
          <a:xfrm>
            <a:off x="487001" y="1588075"/>
            <a:ext cx="3487450" cy="2615626"/>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897937" y="4301147"/>
            <a:ext cx="1727962" cy="23630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65500" y="294675"/>
            <a:ext cx="4045200" cy="1506300"/>
          </a:xfrm>
        </p:spPr>
        <p:txBody>
          <a:bodyPr/>
          <a:lstStyle/>
          <a:p>
            <a:r>
              <a:rPr lang="it-IT" dirty="0" smtClean="0">
                <a:solidFill>
                  <a:srgbClr val="FFFF00"/>
                </a:solidFill>
              </a:rPr>
              <a:t>Land </a:t>
            </a:r>
            <a:r>
              <a:rPr lang="it-IT" dirty="0" err="1" smtClean="0">
                <a:solidFill>
                  <a:srgbClr val="FFFF00"/>
                </a:solidFill>
              </a:rPr>
              <a:t>grabbing</a:t>
            </a:r>
            <a:endParaRPr lang="it-IT" dirty="0">
              <a:solidFill>
                <a:srgbClr val="FFFF00"/>
              </a:solidFill>
            </a:endParaRPr>
          </a:p>
        </p:txBody>
      </p:sp>
      <p:sp>
        <p:nvSpPr>
          <p:cNvPr id="4" name="Segnaposto testo 3"/>
          <p:cNvSpPr>
            <a:spLocks noGrp="1"/>
          </p:cNvSpPr>
          <p:nvPr>
            <p:ph type="body" idx="2"/>
          </p:nvPr>
        </p:nvSpPr>
        <p:spPr>
          <a:xfrm>
            <a:off x="4897937" y="932018"/>
            <a:ext cx="3837000" cy="3695100"/>
          </a:xfrm>
        </p:spPr>
        <p:txBody>
          <a:bodyPr>
            <a:noAutofit/>
          </a:bodyPr>
          <a:lstStyle/>
          <a:p>
            <a:pPr marL="68580" indent="-68580" eaLnBrk="1" fontAlgn="auto" hangingPunct="1">
              <a:defRPr/>
            </a:pPr>
            <a:r>
              <a:rPr lang="it-IT" sz="1600" dirty="0">
                <a:solidFill>
                  <a:schemeClr val="tx1">
                    <a:lumMod val="75000"/>
                    <a:lumOff val="25000"/>
                  </a:schemeClr>
                </a:solidFill>
              </a:rPr>
              <a:t>In Etiopia ci sono 74,3 milioni di ettari coltivabili, di cui secondo il governo etiope, 12 milioni sono </a:t>
            </a:r>
            <a:r>
              <a:rPr lang="it-IT" sz="1600" dirty="0" smtClean="0">
                <a:solidFill>
                  <a:schemeClr val="tx1">
                    <a:lumMod val="75000"/>
                    <a:lumOff val="25000"/>
                  </a:schemeClr>
                </a:solidFill>
              </a:rPr>
              <a:t>coltivati</a:t>
            </a:r>
            <a:endParaRPr lang="it-IT" sz="1600" dirty="0">
              <a:solidFill>
                <a:schemeClr val="tx1">
                  <a:lumMod val="75000"/>
                  <a:lumOff val="25000"/>
                </a:schemeClr>
              </a:solidFill>
            </a:endParaRPr>
          </a:p>
          <a:p>
            <a:pPr marL="68580" indent="-68580" eaLnBrk="1" fontAlgn="auto" hangingPunct="1">
              <a:defRPr/>
            </a:pPr>
            <a:r>
              <a:rPr lang="it-IT" sz="1600" dirty="0">
                <a:solidFill>
                  <a:schemeClr val="tx1">
                    <a:lumMod val="75000"/>
                    <a:lumOff val="25000"/>
                  </a:schemeClr>
                </a:solidFill>
              </a:rPr>
              <a:t>Con 3,5 milioni di ettari di terra irrigata, l’Etiopia è il sogno blu dei </a:t>
            </a:r>
            <a:r>
              <a:rPr lang="it-IT" sz="1600" dirty="0" smtClean="0">
                <a:solidFill>
                  <a:schemeClr val="tx1">
                    <a:lumMod val="75000"/>
                    <a:lumOff val="25000"/>
                  </a:schemeClr>
                </a:solidFill>
              </a:rPr>
              <a:t>Paesi </a:t>
            </a:r>
            <a:r>
              <a:rPr lang="it-IT" sz="1600" dirty="0">
                <a:solidFill>
                  <a:schemeClr val="tx1">
                    <a:lumMod val="75000"/>
                    <a:lumOff val="25000"/>
                  </a:schemeClr>
                </a:solidFill>
              </a:rPr>
              <a:t>Arabi, ma anche </a:t>
            </a:r>
            <a:r>
              <a:rPr lang="it-IT" sz="1600" dirty="0" smtClean="0">
                <a:solidFill>
                  <a:schemeClr val="tx1">
                    <a:lumMod val="75000"/>
                    <a:lumOff val="25000"/>
                  </a:schemeClr>
                </a:solidFill>
              </a:rPr>
              <a:t>Europei</a:t>
            </a:r>
            <a:endParaRPr lang="it-IT" sz="1600" dirty="0">
              <a:solidFill>
                <a:schemeClr val="tx1">
                  <a:lumMod val="75000"/>
                  <a:lumOff val="25000"/>
                </a:schemeClr>
              </a:solidFill>
            </a:endParaRPr>
          </a:p>
          <a:p>
            <a:pPr marL="68580" indent="-68580" eaLnBrk="1" fontAlgn="auto" hangingPunct="1">
              <a:defRPr/>
            </a:pPr>
            <a:r>
              <a:rPr lang="it-IT" sz="1600" dirty="0">
                <a:solidFill>
                  <a:schemeClr val="tx1">
                    <a:lumMod val="75000"/>
                    <a:lumOff val="25000"/>
                  </a:schemeClr>
                </a:solidFill>
              </a:rPr>
              <a:t>Dal 2008 al 2011 l’Etiopia ha ceduto almeno</a:t>
            </a:r>
            <a:r>
              <a:rPr lang="it-IT" sz="1600" b="1" dirty="0">
                <a:solidFill>
                  <a:schemeClr val="tx1">
                    <a:lumMod val="75000"/>
                    <a:lumOff val="25000"/>
                  </a:schemeClr>
                </a:solidFill>
              </a:rPr>
              <a:t> 3,6 milioni di terre</a:t>
            </a:r>
            <a:r>
              <a:rPr lang="it-IT" sz="1600" dirty="0">
                <a:solidFill>
                  <a:schemeClr val="tx1">
                    <a:lumMod val="75000"/>
                    <a:lumOff val="25000"/>
                  </a:schemeClr>
                </a:solidFill>
              </a:rPr>
              <a:t>, una superficie pari all’estensione di un Paese europeo come </a:t>
            </a:r>
            <a:r>
              <a:rPr lang="it-IT" sz="1600" dirty="0" smtClean="0">
                <a:solidFill>
                  <a:schemeClr val="tx1">
                    <a:lumMod val="75000"/>
                    <a:lumOff val="25000"/>
                  </a:schemeClr>
                </a:solidFill>
              </a:rPr>
              <a:t>l’Olanda</a:t>
            </a:r>
            <a:endParaRPr lang="it-IT" sz="1600" dirty="0">
              <a:solidFill>
                <a:schemeClr val="tx1">
                  <a:lumMod val="75000"/>
                  <a:lumOff val="25000"/>
                </a:schemeClr>
              </a:solidFill>
            </a:endParaRPr>
          </a:p>
          <a:p>
            <a:pPr marL="68580" indent="-68580" eaLnBrk="1" fontAlgn="auto" hangingPunct="1">
              <a:defRPr/>
            </a:pPr>
            <a:r>
              <a:rPr lang="it-IT" sz="1600" dirty="0" smtClean="0">
                <a:solidFill>
                  <a:schemeClr val="tx1">
                    <a:lumMod val="75000"/>
                    <a:lumOff val="25000"/>
                  </a:schemeClr>
                </a:solidFill>
              </a:rPr>
              <a:t>Ha offerto </a:t>
            </a:r>
            <a:r>
              <a:rPr lang="it-IT" sz="1600" dirty="0">
                <a:solidFill>
                  <a:schemeClr val="tx1">
                    <a:lumMod val="75000"/>
                    <a:lumOff val="25000"/>
                  </a:schemeClr>
                </a:solidFill>
              </a:rPr>
              <a:t>altri </a:t>
            </a:r>
            <a:r>
              <a:rPr lang="it-IT" sz="1600" b="1" dirty="0">
                <a:solidFill>
                  <a:schemeClr val="tx1">
                    <a:lumMod val="75000"/>
                    <a:lumOff val="25000"/>
                  </a:schemeClr>
                </a:solidFill>
              </a:rPr>
              <a:t>2,1 milioni di ettari </a:t>
            </a:r>
            <a:r>
              <a:rPr lang="it-IT" sz="1600" dirty="0">
                <a:solidFill>
                  <a:schemeClr val="tx1">
                    <a:lumMod val="75000"/>
                    <a:lumOff val="25000"/>
                  </a:schemeClr>
                </a:solidFill>
              </a:rPr>
              <a:t>agli investitori </a:t>
            </a:r>
            <a:r>
              <a:rPr lang="it-IT" sz="1600" dirty="0" smtClean="0">
                <a:solidFill>
                  <a:schemeClr val="tx1">
                    <a:lumMod val="75000"/>
                    <a:lumOff val="25000"/>
                  </a:schemeClr>
                </a:solidFill>
              </a:rPr>
              <a:t>interessati</a:t>
            </a:r>
            <a:endParaRPr lang="it-IT" sz="1600" dirty="0">
              <a:solidFill>
                <a:schemeClr val="tx1">
                  <a:lumMod val="75000"/>
                  <a:lumOff val="25000"/>
                </a:schemeClr>
              </a:solidFill>
            </a:endParaRPr>
          </a:p>
          <a:p>
            <a:pPr marL="68580" indent="-68580" eaLnBrk="1" fontAlgn="auto" hangingPunct="1">
              <a:defRPr/>
            </a:pPr>
            <a:r>
              <a:rPr lang="it-IT" sz="1600" dirty="0">
                <a:solidFill>
                  <a:schemeClr val="tx1">
                    <a:lumMod val="75000"/>
                    <a:lumOff val="25000"/>
                  </a:schemeClr>
                </a:solidFill>
              </a:rPr>
              <a:t>In tutto il continente africano più </a:t>
            </a:r>
            <a:r>
              <a:rPr lang="it-IT" sz="1600" b="1" dirty="0">
                <a:solidFill>
                  <a:schemeClr val="tx1">
                    <a:lumMod val="75000"/>
                    <a:lumOff val="25000"/>
                  </a:schemeClr>
                </a:solidFill>
              </a:rPr>
              <a:t>di 56 milioni di ettari </a:t>
            </a:r>
            <a:r>
              <a:rPr lang="it-IT" sz="1600" dirty="0">
                <a:solidFill>
                  <a:schemeClr val="tx1">
                    <a:lumMod val="75000"/>
                    <a:lumOff val="25000"/>
                  </a:schemeClr>
                </a:solidFill>
              </a:rPr>
              <a:t>(due volte l’Italia) sono stati venduti e affittati a investitori </a:t>
            </a:r>
            <a:r>
              <a:rPr lang="it-IT" sz="1600" dirty="0" smtClean="0">
                <a:solidFill>
                  <a:schemeClr val="tx1">
                    <a:lumMod val="75000"/>
                    <a:lumOff val="25000"/>
                  </a:schemeClr>
                </a:solidFill>
              </a:rPr>
              <a:t>stranieri</a:t>
            </a:r>
            <a:endParaRPr lang="it-IT" sz="1600" dirty="0">
              <a:solidFill>
                <a:schemeClr val="tx1">
                  <a:lumMod val="75000"/>
                  <a:lumOff val="25000"/>
                </a:schemeClr>
              </a:solidFill>
            </a:endParaRPr>
          </a:p>
          <a:p>
            <a:pPr marL="68580" indent="-68580" eaLnBrk="1" fontAlgn="auto" hangingPunct="1">
              <a:defRPr/>
            </a:pPr>
            <a:r>
              <a:rPr lang="it-IT" sz="1050" i="1" dirty="0">
                <a:solidFill>
                  <a:schemeClr val="tx1">
                    <a:lumMod val="75000"/>
                    <a:lumOff val="25000"/>
                  </a:schemeClr>
                </a:solidFill>
              </a:rPr>
              <a:t>(fonte Limes Oggi, 21/02/2014 e East n.33 dicembre 2011)</a:t>
            </a:r>
          </a:p>
          <a:p>
            <a:endParaRPr lang="it-IT" dirty="0"/>
          </a:p>
        </p:txBody>
      </p:sp>
      <p:pic>
        <p:nvPicPr>
          <p:cNvPr id="1026" name="Picture 2" descr="Grandi mobilitazioni, grandi e piccole vittorie, femminicidi: la lotta  delle donne è più necessaria che m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56" y="2208038"/>
            <a:ext cx="3093888" cy="221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65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821542" y="4306737"/>
            <a:ext cx="1931542" cy="32877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65500" y="429812"/>
            <a:ext cx="4045200" cy="465816"/>
          </a:xfrm>
        </p:spPr>
        <p:txBody>
          <a:bodyPr>
            <a:normAutofit fontScale="90000"/>
          </a:bodyPr>
          <a:lstStyle/>
          <a:p>
            <a:r>
              <a:rPr lang="it-IT" dirty="0" smtClean="0">
                <a:solidFill>
                  <a:srgbClr val="FFFF00"/>
                </a:solidFill>
              </a:rPr>
              <a:t>Water </a:t>
            </a:r>
            <a:r>
              <a:rPr lang="it-IT" dirty="0" err="1" smtClean="0">
                <a:solidFill>
                  <a:srgbClr val="FFFF00"/>
                </a:solidFill>
              </a:rPr>
              <a:t>grabbing</a:t>
            </a:r>
            <a:endParaRPr lang="it-IT" dirty="0">
              <a:solidFill>
                <a:srgbClr val="FFFF00"/>
              </a:solidFill>
            </a:endParaRPr>
          </a:p>
        </p:txBody>
      </p:sp>
      <p:sp>
        <p:nvSpPr>
          <p:cNvPr id="4" name="Segnaposto testo 3"/>
          <p:cNvSpPr>
            <a:spLocks noGrp="1"/>
          </p:cNvSpPr>
          <p:nvPr>
            <p:ph type="body" idx="2"/>
          </p:nvPr>
        </p:nvSpPr>
        <p:spPr>
          <a:xfrm>
            <a:off x="4738254" y="662720"/>
            <a:ext cx="4312227" cy="3695100"/>
          </a:xfrm>
        </p:spPr>
        <p:txBody>
          <a:bodyPr>
            <a:noAutofit/>
          </a:bodyPr>
          <a:lstStyle/>
          <a:p>
            <a:pPr marL="114300" indent="0">
              <a:buNone/>
            </a:pPr>
            <a:r>
              <a:rPr lang="it-IT" sz="1400" dirty="0" smtClean="0"/>
              <a:t>Il water-</a:t>
            </a:r>
            <a:r>
              <a:rPr lang="it-IT" sz="1400" dirty="0" err="1" smtClean="0"/>
              <a:t>grabbing</a:t>
            </a:r>
            <a:r>
              <a:rPr lang="it-IT" sz="1400" dirty="0"/>
              <a:t>, o accaparramento dell’acqua, è quel fenomeno per il quale attori potenti </a:t>
            </a:r>
            <a:r>
              <a:rPr lang="it-IT" sz="1400" dirty="0" smtClean="0"/>
              <a:t>controllano o </a:t>
            </a:r>
            <a:r>
              <a:rPr lang="it-IT" sz="1400" dirty="0"/>
              <a:t>deviano </a:t>
            </a:r>
            <a:r>
              <a:rPr lang="it-IT" sz="1400" dirty="0" smtClean="0"/>
              <a:t>risorse </a:t>
            </a:r>
            <a:r>
              <a:rPr lang="it-IT" sz="1400" dirty="0"/>
              <a:t>idriche preziose, sottraendole a comunità locali o intere </a:t>
            </a:r>
            <a:r>
              <a:rPr lang="it-IT" sz="1400" dirty="0" smtClean="0"/>
              <a:t>nazioni</a:t>
            </a:r>
          </a:p>
          <a:p>
            <a:pPr marL="114300" indent="0">
              <a:buNone/>
            </a:pPr>
            <a:endParaRPr lang="it-IT" sz="1400" dirty="0" smtClean="0"/>
          </a:p>
          <a:p>
            <a:pPr marL="114300" indent="0">
              <a:buNone/>
            </a:pPr>
            <a:r>
              <a:rPr lang="it-IT" sz="1400" dirty="0" smtClean="0"/>
              <a:t>Un esempio è la </a:t>
            </a:r>
            <a:r>
              <a:rPr lang="it-IT" sz="1400" b="1" dirty="0"/>
              <a:t>diga </a:t>
            </a:r>
            <a:r>
              <a:rPr lang="it-IT" sz="1400" b="1" dirty="0" err="1"/>
              <a:t>Gibe</a:t>
            </a:r>
            <a:r>
              <a:rPr lang="it-IT" sz="1400" b="1" dirty="0"/>
              <a:t> III </a:t>
            </a:r>
            <a:r>
              <a:rPr lang="it-IT" sz="1400" dirty="0"/>
              <a:t>nella Valle </a:t>
            </a:r>
            <a:r>
              <a:rPr lang="it-IT" sz="1400" dirty="0" smtClean="0"/>
              <a:t>dell’Omo insieme </a:t>
            </a:r>
            <a:r>
              <a:rPr lang="it-IT" sz="1400" dirty="0"/>
              <a:t>alla </a:t>
            </a:r>
            <a:r>
              <a:rPr lang="it-IT" sz="1400" b="1" dirty="0"/>
              <a:t>diga </a:t>
            </a:r>
            <a:r>
              <a:rPr lang="it-IT" sz="1400" b="1" dirty="0" err="1"/>
              <a:t>Grand</a:t>
            </a:r>
            <a:r>
              <a:rPr lang="it-IT" sz="1400" b="1" dirty="0"/>
              <a:t> </a:t>
            </a:r>
            <a:r>
              <a:rPr lang="it-IT" sz="1400" b="1" dirty="0" err="1"/>
              <a:t>Ethiopian</a:t>
            </a:r>
            <a:r>
              <a:rPr lang="it-IT" sz="1400" b="1" dirty="0"/>
              <a:t> </a:t>
            </a:r>
            <a:r>
              <a:rPr lang="it-IT" sz="1400" b="1" dirty="0" err="1"/>
              <a:t>Renaissance</a:t>
            </a:r>
            <a:r>
              <a:rPr lang="it-IT" sz="1400" b="1" dirty="0"/>
              <a:t> Dam </a:t>
            </a:r>
            <a:r>
              <a:rPr lang="it-IT" sz="1400" dirty="0"/>
              <a:t>in costruzione lungo il Nilo </a:t>
            </a:r>
            <a:r>
              <a:rPr lang="it-IT" sz="1400" dirty="0" smtClean="0"/>
              <a:t>Azzurro, che rappresenta </a:t>
            </a:r>
            <a:r>
              <a:rPr lang="it-IT" sz="1400" dirty="0"/>
              <a:t>l’elemento più importante della strategia </a:t>
            </a:r>
            <a:r>
              <a:rPr lang="it-IT" sz="1400" dirty="0" smtClean="0"/>
              <a:t>di sviluppo energetico del Paese</a:t>
            </a:r>
            <a:endParaRPr lang="it-IT" sz="1400" dirty="0"/>
          </a:p>
          <a:p>
            <a:pPr marL="114300" indent="0">
              <a:buNone/>
            </a:pPr>
            <a:r>
              <a:rPr lang="it-IT" sz="1400" dirty="0" smtClean="0"/>
              <a:t>Non </a:t>
            </a:r>
            <a:r>
              <a:rPr lang="it-IT" sz="1400" dirty="0"/>
              <a:t>mancano le controversie, sia in territorio etiope che nel confinante </a:t>
            </a:r>
            <a:r>
              <a:rPr lang="it-IT" sz="1400" dirty="0" smtClean="0"/>
              <a:t>Kenya: almeno </a:t>
            </a:r>
            <a:r>
              <a:rPr lang="it-IT" sz="1400" dirty="0"/>
              <a:t>400mila persone insediate lungo il fiume Omo hanno sofferto le dirette conseguenze della costruzione della </a:t>
            </a:r>
            <a:r>
              <a:rPr lang="it-IT" sz="1400" dirty="0" smtClean="0"/>
              <a:t>diga</a:t>
            </a:r>
          </a:p>
          <a:p>
            <a:pPr marL="114300" indent="0">
              <a:buNone/>
            </a:pPr>
            <a:r>
              <a:rPr lang="it-IT" sz="1400" dirty="0" smtClean="0"/>
              <a:t>La </a:t>
            </a:r>
            <a:r>
              <a:rPr lang="it-IT" sz="1400" dirty="0"/>
              <a:t>trasformazione della struttura fluviale ha fermato le esondazioni alluvionali, di vitale importanza per le attività agricole locali, riducendo la fertilità dei </a:t>
            </a:r>
            <a:r>
              <a:rPr lang="it-IT" sz="1400" dirty="0" smtClean="0"/>
              <a:t>terreni</a:t>
            </a:r>
            <a:endParaRPr lang="it-IT" sz="1400" dirty="0"/>
          </a:p>
        </p:txBody>
      </p:sp>
      <p:pic>
        <p:nvPicPr>
          <p:cNvPr id="5"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57006" y="895628"/>
            <a:ext cx="2773030" cy="3954062"/>
          </a:xfrm>
        </p:spPr>
      </p:pic>
    </p:spTree>
    <p:extLst>
      <p:ext uri="{BB962C8B-B14F-4D97-AF65-F5344CB8AC3E}">
        <p14:creationId xmlns:p14="http://schemas.microsoft.com/office/powerpoint/2010/main" val="159199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808305" y="4398518"/>
            <a:ext cx="2465797" cy="4828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solidFill>
                  <a:srgbClr val="FFFF00"/>
                </a:solidFill>
              </a:rPr>
              <a:t>Fame d’Africa</a:t>
            </a:r>
            <a:endParaRPr lang="it-IT" dirty="0">
              <a:solidFill>
                <a:srgbClr val="FFFF00"/>
              </a:solidFill>
            </a:endParaRPr>
          </a:p>
        </p:txBody>
      </p:sp>
      <p:sp>
        <p:nvSpPr>
          <p:cNvPr id="3" name="Sottotitolo 2"/>
          <p:cNvSpPr>
            <a:spLocks noGrp="1"/>
          </p:cNvSpPr>
          <p:nvPr>
            <p:ph type="subTitle" idx="1"/>
          </p:nvPr>
        </p:nvSpPr>
        <p:spPr>
          <a:xfrm>
            <a:off x="265500" y="2796162"/>
            <a:ext cx="4045200" cy="1345500"/>
          </a:xfrm>
        </p:spPr>
        <p:txBody>
          <a:bodyPr/>
          <a:lstStyle/>
          <a:p>
            <a:r>
              <a:rPr lang="it-IT" dirty="0" smtClean="0">
                <a:solidFill>
                  <a:schemeClr val="tx1"/>
                </a:solidFill>
              </a:rPr>
              <a:t>Situazione Etiopia Eritrea</a:t>
            </a:r>
          </a:p>
          <a:p>
            <a:endParaRPr lang="it-IT" dirty="0"/>
          </a:p>
        </p:txBody>
      </p:sp>
      <p:sp>
        <p:nvSpPr>
          <p:cNvPr id="4" name="Segnaposto testo 3"/>
          <p:cNvSpPr>
            <a:spLocks noGrp="1"/>
          </p:cNvSpPr>
          <p:nvPr>
            <p:ph type="body" idx="2"/>
          </p:nvPr>
        </p:nvSpPr>
        <p:spPr>
          <a:xfrm>
            <a:off x="4644736" y="703418"/>
            <a:ext cx="4131764" cy="3695100"/>
          </a:xfrm>
        </p:spPr>
        <p:txBody>
          <a:bodyPr>
            <a:noAutofit/>
          </a:bodyPr>
          <a:lstStyle/>
          <a:p>
            <a:pPr marL="114300" indent="0">
              <a:buNone/>
            </a:pPr>
            <a:r>
              <a:rPr lang="it-IT" sz="1400" dirty="0"/>
              <a:t>O</a:t>
            </a:r>
            <a:r>
              <a:rPr lang="it-IT" sz="1400" dirty="0" smtClean="0"/>
              <a:t>ltre </a:t>
            </a:r>
            <a:r>
              <a:rPr lang="it-IT" sz="1400" dirty="0"/>
              <a:t>il </a:t>
            </a:r>
            <a:r>
              <a:rPr lang="it-IT" sz="1400" dirty="0" smtClean="0"/>
              <a:t>40% della popolazione ha meno di 15 anni, e vi è un tasso di fertilità di oltre 5 figli per donna (anche più alto nelle zone rurali)</a:t>
            </a:r>
          </a:p>
          <a:p>
            <a:pPr marL="114300" indent="0">
              <a:buNone/>
            </a:pPr>
            <a:endParaRPr lang="it-IT" sz="1400" dirty="0" smtClean="0"/>
          </a:p>
          <a:p>
            <a:pPr marL="114300" indent="0">
              <a:buNone/>
            </a:pPr>
            <a:r>
              <a:rPr lang="it-IT" sz="1400" dirty="0" smtClean="0"/>
              <a:t>Nel 2019 è stato stimato che i bambini di età inferiore ai 5 anni sottopeso sono il 21,1% (17° Paese con la più alta mortalità al mondo)</a:t>
            </a:r>
          </a:p>
          <a:p>
            <a:pPr marL="114300" indent="0">
              <a:buNone/>
            </a:pPr>
            <a:endParaRPr lang="it-IT" sz="1400" dirty="0" smtClean="0"/>
          </a:p>
          <a:p>
            <a:pPr marL="114300" indent="0">
              <a:buNone/>
            </a:pPr>
            <a:r>
              <a:rPr lang="it-IT" sz="1400" dirty="0" smtClean="0"/>
              <a:t>A causa del conflitto civile, si stima che oltre 16 milioni di persone fossero gravemente insicure dal punto di vista alimentare nel periodo maggio-giugno 2021; esistono preoccupazioni particolari per la regione del </a:t>
            </a:r>
            <a:r>
              <a:rPr lang="it-IT" sz="1400" dirty="0" err="1" smtClean="0"/>
              <a:t>Tigray</a:t>
            </a:r>
            <a:r>
              <a:rPr lang="it-IT" sz="1400" dirty="0" smtClean="0"/>
              <a:t> e le zone limitrofe delle regioni di </a:t>
            </a:r>
            <a:r>
              <a:rPr lang="it-IT" sz="1400" dirty="0" err="1" smtClean="0"/>
              <a:t>Amhara</a:t>
            </a:r>
            <a:r>
              <a:rPr lang="it-IT" sz="1400" dirty="0" smtClean="0"/>
              <a:t> e </a:t>
            </a:r>
            <a:r>
              <a:rPr lang="it-IT" sz="1400" dirty="0" err="1" smtClean="0"/>
              <a:t>Afar</a:t>
            </a:r>
            <a:r>
              <a:rPr lang="it-IT" sz="1400" dirty="0" smtClean="0"/>
              <a:t>, dove si stima che 5,5 milioni di persone (circa il 60% della popolazione) debbano affrontare una grave insicurezza alimentare a causa del conflitto iniziato nel novembre 2020</a:t>
            </a:r>
            <a:endParaRPr lang="it-IT" dirty="0"/>
          </a:p>
        </p:txBody>
      </p:sp>
    </p:spTree>
    <p:extLst>
      <p:ext uri="{BB962C8B-B14F-4D97-AF65-F5344CB8AC3E}">
        <p14:creationId xmlns:p14="http://schemas.microsoft.com/office/powerpoint/2010/main" val="324142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020" y="311933"/>
            <a:ext cx="2045082" cy="1284535"/>
          </a:xfrm>
          <a:prstGeom prst="rect">
            <a:avLst/>
          </a:prstGeom>
        </p:spPr>
      </p:pic>
      <p:sp>
        <p:nvSpPr>
          <p:cNvPr id="4" name="Rettangolo 3"/>
          <p:cNvSpPr/>
          <p:nvPr/>
        </p:nvSpPr>
        <p:spPr>
          <a:xfrm>
            <a:off x="656491" y="2061939"/>
            <a:ext cx="7677017" cy="3138936"/>
          </a:xfrm>
          <a:prstGeom prst="rect">
            <a:avLst/>
          </a:prstGeom>
        </p:spPr>
        <p:txBody>
          <a:bodyPr wrap="square">
            <a:spAutoFit/>
          </a:bodyPr>
          <a:lstStyle/>
          <a:p>
            <a:pPr>
              <a:lnSpc>
                <a:spcPct val="115000"/>
              </a:lnSpc>
            </a:pPr>
            <a:r>
              <a:rPr lang="it-IT" sz="1800" i="1" dirty="0" smtClean="0">
                <a:solidFill>
                  <a:schemeClr val="accent6"/>
                </a:solidFill>
                <a:latin typeface="+mj-lt"/>
                <a:ea typeface="Times New Roman" panose="02020603050405020304" pitchFamily="18" charset="0"/>
              </a:rPr>
              <a:t>Lavoriamo per promuovere </a:t>
            </a:r>
            <a:r>
              <a:rPr lang="it-IT" sz="1800" i="1" dirty="0">
                <a:solidFill>
                  <a:schemeClr val="accent6"/>
                </a:solidFill>
                <a:latin typeface="+mj-lt"/>
                <a:ea typeface="Times New Roman" panose="02020603050405020304" pitchFamily="18" charset="0"/>
              </a:rPr>
              <a:t>una vita dignitosa per le persone più </a:t>
            </a:r>
            <a:r>
              <a:rPr lang="it-IT" sz="1800" i="1" dirty="0" smtClean="0">
                <a:solidFill>
                  <a:schemeClr val="accent6"/>
                </a:solidFill>
                <a:latin typeface="+mj-lt"/>
                <a:ea typeface="Times New Roman" panose="02020603050405020304" pitchFamily="18" charset="0"/>
              </a:rPr>
              <a:t>fragili </a:t>
            </a:r>
            <a:r>
              <a:rPr lang="it-IT" sz="1800" i="1" dirty="0">
                <a:solidFill>
                  <a:schemeClr val="accent6"/>
                </a:solidFill>
                <a:latin typeface="+mj-lt"/>
                <a:ea typeface="Times New Roman" panose="02020603050405020304" pitchFamily="18" charset="0"/>
              </a:rPr>
              <a:t>della società attraverso processi di sviluppo comunitario</a:t>
            </a:r>
            <a:r>
              <a:rPr lang="it-IT" sz="1800" i="1" dirty="0" smtClean="0">
                <a:solidFill>
                  <a:schemeClr val="accent6"/>
                </a:solidFill>
                <a:latin typeface="+mj-lt"/>
                <a:ea typeface="Times New Roman" panose="02020603050405020304" pitchFamily="18" charset="0"/>
              </a:rPr>
              <a:t>.</a:t>
            </a:r>
          </a:p>
          <a:p>
            <a:pPr>
              <a:lnSpc>
                <a:spcPct val="115000"/>
              </a:lnSpc>
            </a:pPr>
            <a:endParaRPr lang="it-IT" sz="1800" i="1" dirty="0">
              <a:solidFill>
                <a:schemeClr val="accent6"/>
              </a:solidFill>
              <a:latin typeface="+mj-lt"/>
              <a:ea typeface="Times New Roman" panose="02020603050405020304" pitchFamily="18" charset="0"/>
            </a:endParaRPr>
          </a:p>
          <a:p>
            <a:pPr>
              <a:lnSpc>
                <a:spcPct val="115000"/>
              </a:lnSpc>
            </a:pPr>
            <a:r>
              <a:rPr lang="it-IT" sz="1800" i="1" dirty="0" smtClean="0">
                <a:solidFill>
                  <a:schemeClr val="accent6"/>
                </a:solidFill>
                <a:latin typeface="+mj-lt"/>
                <a:ea typeface="Times New Roman" panose="02020603050405020304" pitchFamily="18" charset="0"/>
              </a:rPr>
              <a:t>Crediamo </a:t>
            </a:r>
            <a:r>
              <a:rPr lang="it-IT" sz="1800" i="1" dirty="0">
                <a:solidFill>
                  <a:schemeClr val="accent6"/>
                </a:solidFill>
                <a:latin typeface="+mj-lt"/>
                <a:ea typeface="Times New Roman" panose="02020603050405020304" pitchFamily="18" charset="0"/>
              </a:rPr>
              <a:t>in un mondo in cui </a:t>
            </a:r>
            <a:r>
              <a:rPr lang="it-IT" sz="1800" i="1" dirty="0" smtClean="0">
                <a:solidFill>
                  <a:schemeClr val="accent6"/>
                </a:solidFill>
                <a:latin typeface="+mj-lt"/>
                <a:ea typeface="Times New Roman" panose="02020603050405020304" pitchFamily="18" charset="0"/>
              </a:rPr>
              <a:t>le comunità garantiscano </a:t>
            </a:r>
            <a:r>
              <a:rPr lang="it-IT" sz="1800" i="1" dirty="0">
                <a:solidFill>
                  <a:schemeClr val="accent6"/>
                </a:solidFill>
                <a:latin typeface="+mj-lt"/>
                <a:ea typeface="Times New Roman" panose="02020603050405020304" pitchFamily="18" charset="0"/>
              </a:rPr>
              <a:t>la dignità e i diritti dei propri abitanti, soprattutto dei propri </a:t>
            </a:r>
            <a:r>
              <a:rPr lang="it-IT" sz="1800" i="1" dirty="0" smtClean="0">
                <a:solidFill>
                  <a:schemeClr val="accent6"/>
                </a:solidFill>
                <a:latin typeface="+mj-lt"/>
                <a:ea typeface="Times New Roman" panose="02020603050405020304" pitchFamily="18" charset="0"/>
              </a:rPr>
              <a:t>bambini.</a:t>
            </a:r>
          </a:p>
          <a:p>
            <a:pPr>
              <a:lnSpc>
                <a:spcPct val="115000"/>
              </a:lnSpc>
            </a:pPr>
            <a:endParaRPr lang="it-IT" sz="1600" i="1" dirty="0" smtClean="0">
              <a:solidFill>
                <a:schemeClr val="tx1"/>
              </a:solidFill>
              <a:latin typeface="Times New Roman" panose="02020603050405020304" pitchFamily="18" charset="0"/>
              <a:ea typeface="Times New Roman" panose="02020603050405020304" pitchFamily="18" charset="0"/>
            </a:endParaRPr>
          </a:p>
          <a:p>
            <a:r>
              <a:rPr lang="it-IT" sz="1600" dirty="0">
                <a:solidFill>
                  <a:schemeClr val="tx1"/>
                </a:solidFill>
              </a:rPr>
              <a:t>GMA è </a:t>
            </a:r>
            <a:r>
              <a:rPr lang="it-IT" sz="1600" dirty="0" smtClean="0">
                <a:solidFill>
                  <a:schemeClr val="tx1"/>
                </a:solidFill>
              </a:rPr>
              <a:t>una Organizzazione Non </a:t>
            </a:r>
            <a:r>
              <a:rPr lang="it-IT" sz="1600" dirty="0">
                <a:solidFill>
                  <a:schemeClr val="tx1"/>
                </a:solidFill>
              </a:rPr>
              <a:t>G</a:t>
            </a:r>
            <a:r>
              <a:rPr lang="it-IT" sz="1600" dirty="0" smtClean="0">
                <a:solidFill>
                  <a:schemeClr val="tx1"/>
                </a:solidFill>
              </a:rPr>
              <a:t>overnativa che lavora </a:t>
            </a:r>
            <a:r>
              <a:rPr lang="it-IT" sz="1600" dirty="0">
                <a:solidFill>
                  <a:schemeClr val="tx1"/>
                </a:solidFill>
              </a:rPr>
              <a:t>prevalentemente nel Corno d’Africa (Etiopia, Eritrea) per la promozione di un pieno sviluppo </a:t>
            </a:r>
            <a:r>
              <a:rPr lang="it-IT" sz="1600" dirty="0" smtClean="0">
                <a:solidFill>
                  <a:schemeClr val="tx1"/>
                </a:solidFill>
              </a:rPr>
              <a:t>umano </a:t>
            </a:r>
            <a:r>
              <a:rPr lang="it-IT" sz="1600" dirty="0">
                <a:solidFill>
                  <a:schemeClr val="tx1"/>
                </a:solidFill>
              </a:rPr>
              <a:t>delle popolazioni ivi residenti, in particolare rurali, per alimentare la speranza di un futuro dignitoso per le nuove generazioni.</a:t>
            </a:r>
          </a:p>
          <a:p>
            <a:pPr>
              <a:lnSpc>
                <a:spcPct val="115000"/>
              </a:lnSpc>
            </a:pPr>
            <a:endParaRPr lang="it-IT" sz="1050" dirty="0">
              <a:solidFill>
                <a:schemeClr val="tx1"/>
              </a:solidFill>
              <a:effectLst/>
              <a:latin typeface="Times New Roman" panose="02020603050405020304" pitchFamily="18" charset="0"/>
              <a:ea typeface="Times New Roman" panose="02020603050405020304" pitchFamily="18" charset="0"/>
            </a:endParaRPr>
          </a:p>
        </p:txBody>
      </p:sp>
      <p:sp>
        <p:nvSpPr>
          <p:cNvPr id="5" name="Rettangolo 4"/>
          <p:cNvSpPr/>
          <p:nvPr/>
        </p:nvSpPr>
        <p:spPr>
          <a:xfrm>
            <a:off x="4572000" y="40873"/>
            <a:ext cx="3938155" cy="1755865"/>
          </a:xfrm>
          <a:prstGeom prst="rect">
            <a:avLst/>
          </a:prstGeom>
        </p:spPr>
        <p:txBody>
          <a:bodyPr wrap="square">
            <a:spAutoFit/>
          </a:bodyPr>
          <a:lstStyle/>
          <a:p>
            <a:pPr algn="r">
              <a:lnSpc>
                <a:spcPct val="115000"/>
              </a:lnSpc>
            </a:pPr>
            <a:endParaRPr lang="it-IT" i="1" dirty="0" smtClean="0">
              <a:solidFill>
                <a:schemeClr val="tx1"/>
              </a:solidFill>
              <a:latin typeface="Calibri" panose="020F0502020204030204" pitchFamily="34" charset="0"/>
              <a:ea typeface="Times New Roman" panose="02020603050405020304" pitchFamily="18" charset="0"/>
            </a:endParaRPr>
          </a:p>
          <a:p>
            <a:pPr algn="r">
              <a:lnSpc>
                <a:spcPct val="115000"/>
              </a:lnSpc>
            </a:pPr>
            <a:r>
              <a:rPr lang="it-IT" sz="1600" b="1" i="1" dirty="0" smtClean="0">
                <a:solidFill>
                  <a:schemeClr val="accent6"/>
                </a:solidFill>
                <a:latin typeface="Calibri" panose="020F0502020204030204" pitchFamily="34" charset="0"/>
                <a:ea typeface="Times New Roman" panose="02020603050405020304" pitchFamily="18" charset="0"/>
              </a:rPr>
              <a:t>GMA </a:t>
            </a:r>
            <a:r>
              <a:rPr lang="it-IT" sz="1600" b="1" i="1" dirty="0">
                <a:solidFill>
                  <a:schemeClr val="accent6"/>
                </a:solidFill>
                <a:latin typeface="Calibri" panose="020F0502020204030204" pitchFamily="34" charset="0"/>
                <a:ea typeface="Times New Roman" panose="02020603050405020304" pitchFamily="18" charset="0"/>
              </a:rPr>
              <a:t>Gruppo Missioni Africa</a:t>
            </a:r>
            <a:endParaRPr lang="it-IT" sz="1600" b="1" dirty="0">
              <a:solidFill>
                <a:schemeClr val="accent6"/>
              </a:solidFill>
              <a:latin typeface="Times New Roman" panose="02020603050405020304" pitchFamily="18" charset="0"/>
              <a:ea typeface="Times New Roman" panose="02020603050405020304" pitchFamily="18" charset="0"/>
            </a:endParaRPr>
          </a:p>
          <a:p>
            <a:pPr algn="r">
              <a:lnSpc>
                <a:spcPct val="115000"/>
              </a:lnSpc>
            </a:pPr>
            <a:r>
              <a:rPr lang="it-IT" sz="1600" i="1" dirty="0" smtClean="0">
                <a:solidFill>
                  <a:schemeClr val="tx1"/>
                </a:solidFill>
                <a:latin typeface="Calibri" panose="020F0502020204030204" pitchFamily="34" charset="0"/>
                <a:ea typeface="Times New Roman" panose="02020603050405020304" pitchFamily="18" charset="0"/>
              </a:rPr>
              <a:t>Via </a:t>
            </a:r>
            <a:r>
              <a:rPr lang="it-IT" sz="1600" i="1" dirty="0" err="1">
                <a:solidFill>
                  <a:schemeClr val="tx1"/>
                </a:solidFill>
                <a:latin typeface="Calibri" panose="020F0502020204030204" pitchFamily="34" charset="0"/>
                <a:ea typeface="Times New Roman" panose="02020603050405020304" pitchFamily="18" charset="0"/>
              </a:rPr>
              <a:t>Luppia</a:t>
            </a:r>
            <a:r>
              <a:rPr lang="it-IT" sz="1600" i="1" dirty="0">
                <a:solidFill>
                  <a:schemeClr val="tx1"/>
                </a:solidFill>
                <a:latin typeface="Calibri" panose="020F0502020204030204" pitchFamily="34" charset="0"/>
                <a:ea typeface="Times New Roman" panose="02020603050405020304" pitchFamily="18" charset="0"/>
              </a:rPr>
              <a:t> Alberi 1 35044 Montagnana</a:t>
            </a:r>
            <a:endParaRPr lang="it-IT" sz="1600" dirty="0">
              <a:solidFill>
                <a:schemeClr val="tx1"/>
              </a:solidFill>
              <a:latin typeface="Times New Roman" panose="02020603050405020304" pitchFamily="18" charset="0"/>
              <a:ea typeface="Times New Roman" panose="02020603050405020304" pitchFamily="18" charset="0"/>
            </a:endParaRPr>
          </a:p>
          <a:p>
            <a:pPr algn="r">
              <a:lnSpc>
                <a:spcPct val="115000"/>
              </a:lnSpc>
            </a:pPr>
            <a:r>
              <a:rPr lang="it-IT" sz="1600" i="1" dirty="0" smtClean="0">
                <a:solidFill>
                  <a:schemeClr val="tx1"/>
                </a:solidFill>
                <a:latin typeface="Calibri" panose="020F0502020204030204" pitchFamily="34" charset="0"/>
                <a:ea typeface="Times New Roman" panose="02020603050405020304" pitchFamily="18" charset="0"/>
                <a:hlinkClick r:id="rId3"/>
              </a:rPr>
              <a:t>www.gmagma.org</a:t>
            </a:r>
            <a:r>
              <a:rPr lang="it-IT" sz="1600" i="1" dirty="0" smtClean="0">
                <a:solidFill>
                  <a:schemeClr val="tx1"/>
                </a:solidFill>
                <a:latin typeface="Calibri" panose="020F0502020204030204" pitchFamily="34" charset="0"/>
                <a:ea typeface="Times New Roman" panose="02020603050405020304" pitchFamily="18" charset="0"/>
              </a:rPr>
              <a:t> mail: </a:t>
            </a:r>
            <a:r>
              <a:rPr lang="it-IT" sz="1600" i="1" dirty="0" smtClean="0">
                <a:solidFill>
                  <a:schemeClr val="tx1"/>
                </a:solidFill>
                <a:latin typeface="Calibri" panose="020F0502020204030204" pitchFamily="34" charset="0"/>
                <a:ea typeface="Times New Roman" panose="02020603050405020304" pitchFamily="18" charset="0"/>
                <a:hlinkClick r:id="rId4"/>
              </a:rPr>
              <a:t>gma@gmagma.org</a:t>
            </a:r>
            <a:endParaRPr lang="it-IT" sz="1600" i="1" dirty="0" smtClean="0">
              <a:solidFill>
                <a:schemeClr val="tx1"/>
              </a:solidFill>
              <a:latin typeface="Calibri" panose="020F0502020204030204" pitchFamily="34" charset="0"/>
              <a:ea typeface="Times New Roman" panose="02020603050405020304" pitchFamily="18" charset="0"/>
            </a:endParaRPr>
          </a:p>
          <a:p>
            <a:pPr algn="r">
              <a:lnSpc>
                <a:spcPct val="115000"/>
              </a:lnSpc>
            </a:pPr>
            <a:r>
              <a:rPr lang="it-IT" sz="1600" i="1" dirty="0" smtClean="0">
                <a:solidFill>
                  <a:schemeClr val="tx1"/>
                </a:solidFill>
                <a:latin typeface="Calibri" panose="020F0502020204030204" pitchFamily="34" charset="0"/>
                <a:ea typeface="Times New Roman" panose="02020603050405020304" pitchFamily="18" charset="0"/>
              </a:rPr>
              <a:t>Tel. 0429/800830 </a:t>
            </a:r>
          </a:p>
          <a:p>
            <a:pPr algn="r">
              <a:lnSpc>
                <a:spcPct val="115000"/>
              </a:lnSpc>
            </a:pPr>
            <a:r>
              <a:rPr lang="it-IT" sz="1600" i="1" dirty="0" smtClean="0">
                <a:solidFill>
                  <a:schemeClr val="tx1"/>
                </a:solidFill>
                <a:latin typeface="Calibri" panose="020F0502020204030204" pitchFamily="34" charset="0"/>
                <a:ea typeface="Times New Roman" panose="02020603050405020304" pitchFamily="18" charset="0"/>
              </a:rPr>
              <a:t>Codice </a:t>
            </a:r>
            <a:r>
              <a:rPr lang="it-IT" sz="1600" i="1" dirty="0">
                <a:solidFill>
                  <a:schemeClr val="tx1"/>
                </a:solidFill>
                <a:latin typeface="Calibri" panose="020F0502020204030204" pitchFamily="34" charset="0"/>
                <a:ea typeface="Times New Roman" panose="02020603050405020304" pitchFamily="18" charset="0"/>
              </a:rPr>
              <a:t>fiscale 91002260288</a:t>
            </a:r>
            <a:endParaRPr lang="it-IT" sz="16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491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87900" y="2777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dirty="0">
                <a:solidFill>
                  <a:srgbClr val="FFFF00"/>
                </a:solidFill>
              </a:rPr>
              <a:t>In breve</a:t>
            </a:r>
            <a:endParaRPr dirty="0">
              <a:solidFill>
                <a:srgbClr val="FFFF00"/>
              </a:solidFill>
            </a:endParaRPr>
          </a:p>
        </p:txBody>
      </p:sp>
      <p:sp>
        <p:nvSpPr>
          <p:cNvPr id="78" name="Google Shape;78;p15"/>
          <p:cNvSpPr txBox="1"/>
          <p:nvPr/>
        </p:nvSpPr>
        <p:spPr>
          <a:xfrm>
            <a:off x="387900" y="1209448"/>
            <a:ext cx="4274700" cy="3786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800" dirty="0">
                <a:solidFill>
                  <a:schemeClr val="dk1"/>
                </a:solidFill>
                <a:latin typeface="Roboto"/>
                <a:ea typeface="Roboto"/>
                <a:cs typeface="Roboto"/>
                <a:sym typeface="Roboto"/>
              </a:rPr>
              <a:t>Si tratta di una rappresentazione, soprattutto sensoriale, di un mondo spesso mal interpretato riguardante la migrazione</a:t>
            </a:r>
            <a:endParaRPr sz="1800" dirty="0">
              <a:solidFill>
                <a:schemeClr val="dk1"/>
              </a:solidFill>
              <a:latin typeface="Roboto"/>
              <a:ea typeface="Roboto"/>
              <a:cs typeface="Roboto"/>
              <a:sym typeface="Roboto"/>
            </a:endParaRPr>
          </a:p>
          <a:p>
            <a:pPr marL="0" lvl="0" indent="0" algn="just" rtl="0">
              <a:spcBef>
                <a:spcPts val="0"/>
              </a:spcBef>
              <a:spcAft>
                <a:spcPts val="0"/>
              </a:spcAft>
              <a:buNone/>
            </a:pPr>
            <a:r>
              <a:rPr lang="it" sz="1800" dirty="0">
                <a:solidFill>
                  <a:schemeClr val="dk1"/>
                </a:solidFill>
                <a:latin typeface="Roboto"/>
                <a:ea typeface="Roboto"/>
                <a:cs typeface="Roboto"/>
                <a:sym typeface="Roboto"/>
              </a:rPr>
              <a:t>Immagini tridimensionali cariche internamente e capaci di sostituire le parole o integrarle</a:t>
            </a:r>
            <a:endParaRPr sz="1800" dirty="0">
              <a:solidFill>
                <a:schemeClr val="dk1"/>
              </a:solidFill>
              <a:latin typeface="Roboto"/>
              <a:ea typeface="Roboto"/>
              <a:cs typeface="Roboto"/>
              <a:sym typeface="Roboto"/>
            </a:endParaRPr>
          </a:p>
          <a:p>
            <a:pPr marL="0" lvl="0" indent="0" algn="just" rtl="0">
              <a:spcBef>
                <a:spcPts val="0"/>
              </a:spcBef>
              <a:spcAft>
                <a:spcPts val="0"/>
              </a:spcAft>
              <a:buNone/>
            </a:pPr>
            <a:r>
              <a:rPr lang="it" sz="1800" dirty="0">
                <a:solidFill>
                  <a:schemeClr val="dk1"/>
                </a:solidFill>
                <a:latin typeface="Roboto"/>
                <a:ea typeface="Roboto"/>
                <a:cs typeface="Roboto"/>
                <a:sym typeface="Roboto"/>
              </a:rPr>
              <a:t>10 installazioni monotematiche, con testo annesso, che catturano il visitatore attraverso elementi simbolici portandolo a riflettere e a conoscere</a:t>
            </a:r>
            <a:endParaRPr sz="1800" dirty="0">
              <a:solidFill>
                <a:schemeClr val="dk1"/>
              </a:solidFill>
              <a:latin typeface="Roboto"/>
              <a:ea typeface="Roboto"/>
              <a:cs typeface="Roboto"/>
              <a:sym typeface="Roboto"/>
            </a:endParaRPr>
          </a:p>
          <a:p>
            <a:pPr marL="0" lvl="0" indent="0" algn="just" rtl="0">
              <a:spcBef>
                <a:spcPts val="0"/>
              </a:spcBef>
              <a:spcAft>
                <a:spcPts val="0"/>
              </a:spcAft>
              <a:buNone/>
            </a:pPr>
            <a:r>
              <a:rPr lang="it" sz="1800" dirty="0">
                <a:solidFill>
                  <a:schemeClr val="dk1"/>
                </a:solidFill>
                <a:latin typeface="Roboto"/>
                <a:ea typeface="Roboto"/>
                <a:cs typeface="Roboto"/>
                <a:sym typeface="Roboto"/>
              </a:rPr>
              <a:t>Rumore di passi, rumore di vita, rumore di un’Africa lasciata senza voce</a:t>
            </a:r>
            <a:endParaRPr sz="1800" dirty="0">
              <a:solidFill>
                <a:schemeClr val="dk1"/>
              </a:solidFill>
              <a:latin typeface="Roboto"/>
              <a:ea typeface="Roboto"/>
              <a:cs typeface="Roboto"/>
              <a:sym typeface="Roboto"/>
            </a:endParaRPr>
          </a:p>
        </p:txBody>
      </p:sp>
      <p:pic>
        <p:nvPicPr>
          <p:cNvPr id="79" name="Google Shape;79;p15"/>
          <p:cNvPicPr preferRelativeResize="0"/>
          <p:nvPr/>
        </p:nvPicPr>
        <p:blipFill rotWithShape="1">
          <a:blip r:embed="rId3">
            <a:alphaModFix/>
          </a:blip>
          <a:srcRect r="25400"/>
          <a:stretch/>
        </p:blipFill>
        <p:spPr>
          <a:xfrm>
            <a:off x="5028575" y="620775"/>
            <a:ext cx="3727525" cy="418877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idx="4294967295"/>
          </p:nvPr>
        </p:nvSpPr>
        <p:spPr>
          <a:xfrm>
            <a:off x="311700" y="372500"/>
            <a:ext cx="77880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dirty="0"/>
              <a:t> </a:t>
            </a:r>
            <a:r>
              <a:rPr lang="it" dirty="0">
                <a:solidFill>
                  <a:srgbClr val="FFFF00"/>
                </a:solidFill>
              </a:rPr>
              <a:t>Africa: </a:t>
            </a:r>
            <a:r>
              <a:rPr lang="it" dirty="0"/>
              <a:t>un continente impoverito</a:t>
            </a:r>
            <a:endParaRPr dirty="0"/>
          </a:p>
        </p:txBody>
      </p:sp>
      <p:sp>
        <p:nvSpPr>
          <p:cNvPr id="85" name="Google Shape;85;p16"/>
          <p:cNvSpPr txBox="1">
            <a:spLocks noGrp="1"/>
          </p:cNvSpPr>
          <p:nvPr>
            <p:ph type="body" idx="4294967295"/>
          </p:nvPr>
        </p:nvSpPr>
        <p:spPr>
          <a:xfrm>
            <a:off x="311700" y="1351238"/>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t" dirty="0">
                <a:solidFill>
                  <a:schemeClr val="accent6">
                    <a:lumMod val="75000"/>
                  </a:schemeClr>
                </a:solidFill>
              </a:rPr>
              <a:t>Che cosa è successo?</a:t>
            </a:r>
            <a:endParaRPr dirty="0">
              <a:solidFill>
                <a:schemeClr val="accent6">
                  <a:lumMod val="75000"/>
                </a:schemeClr>
              </a:solidFill>
            </a:endParaRPr>
          </a:p>
        </p:txBody>
      </p:sp>
      <p:cxnSp>
        <p:nvCxnSpPr>
          <p:cNvPr id="86" name="Google Shape;86;p16"/>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87" name="Google Shape;87;p16"/>
          <p:cNvSpPr txBox="1">
            <a:spLocks noGrp="1"/>
          </p:cNvSpPr>
          <p:nvPr>
            <p:ph type="body" idx="4294967295"/>
          </p:nvPr>
        </p:nvSpPr>
        <p:spPr>
          <a:xfrm>
            <a:off x="311700" y="2120880"/>
            <a:ext cx="3853200" cy="275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500" dirty="0"/>
              <a:t>Colonialismo</a:t>
            </a:r>
            <a:endParaRPr sz="1500" dirty="0"/>
          </a:p>
          <a:p>
            <a:pPr marL="0" lvl="0" indent="0" algn="l" rtl="0">
              <a:spcBef>
                <a:spcPts val="1200"/>
              </a:spcBef>
              <a:spcAft>
                <a:spcPts val="0"/>
              </a:spcAft>
              <a:buNone/>
            </a:pPr>
            <a:r>
              <a:rPr lang="it" sz="1500" dirty="0"/>
              <a:t>Sfruttamento delle risorse</a:t>
            </a:r>
            <a:endParaRPr sz="1500" dirty="0"/>
          </a:p>
          <a:p>
            <a:pPr marL="0" lvl="0" indent="0" algn="l" rtl="0">
              <a:spcBef>
                <a:spcPts val="1200"/>
              </a:spcBef>
              <a:spcAft>
                <a:spcPts val="0"/>
              </a:spcAft>
              <a:buNone/>
            </a:pPr>
            <a:r>
              <a:rPr lang="it" sz="1500" dirty="0"/>
              <a:t>Conflitti interni</a:t>
            </a:r>
            <a:endParaRPr sz="1500" dirty="0"/>
          </a:p>
          <a:p>
            <a:pPr marL="0" lvl="0" indent="0" algn="l" rtl="0">
              <a:spcBef>
                <a:spcPts val="1200"/>
              </a:spcBef>
              <a:spcAft>
                <a:spcPts val="1200"/>
              </a:spcAft>
              <a:buNone/>
            </a:pPr>
            <a:endParaRPr sz="1500" dirty="0"/>
          </a:p>
        </p:txBody>
      </p:sp>
      <p:sp>
        <p:nvSpPr>
          <p:cNvPr id="88" name="Google Shape;88;p16"/>
          <p:cNvSpPr txBox="1">
            <a:spLocks noGrp="1"/>
          </p:cNvSpPr>
          <p:nvPr>
            <p:ph type="body" idx="4294967295"/>
          </p:nvPr>
        </p:nvSpPr>
        <p:spPr>
          <a:xfrm>
            <a:off x="4905750" y="1326525"/>
            <a:ext cx="40743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t" dirty="0">
                <a:solidFill>
                  <a:schemeClr val="accent6">
                    <a:lumMod val="75000"/>
                  </a:schemeClr>
                </a:solidFill>
              </a:rPr>
              <a:t>Che cosa sta succedendo?</a:t>
            </a:r>
            <a:endParaRPr dirty="0">
              <a:solidFill>
                <a:schemeClr val="accent6">
                  <a:lumMod val="75000"/>
                </a:schemeClr>
              </a:solidFill>
            </a:endParaRPr>
          </a:p>
        </p:txBody>
      </p:sp>
      <p:cxnSp>
        <p:nvCxnSpPr>
          <p:cNvPr id="89" name="Google Shape;89;p16"/>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sp>
        <p:nvSpPr>
          <p:cNvPr id="90" name="Google Shape;90;p16"/>
          <p:cNvSpPr txBox="1">
            <a:spLocks noGrp="1"/>
          </p:cNvSpPr>
          <p:nvPr>
            <p:ph type="body" idx="4294967295"/>
          </p:nvPr>
        </p:nvSpPr>
        <p:spPr>
          <a:xfrm>
            <a:off x="4905750" y="2071455"/>
            <a:ext cx="3853200" cy="2753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it" sz="1595" dirty="0"/>
              <a:t>Migrazione di massa</a:t>
            </a:r>
            <a:endParaRPr sz="1595" dirty="0"/>
          </a:p>
          <a:p>
            <a:pPr marL="0" lvl="0" indent="0" algn="l" rtl="0">
              <a:lnSpc>
                <a:spcPct val="95000"/>
              </a:lnSpc>
              <a:spcBef>
                <a:spcPts val="1200"/>
              </a:spcBef>
              <a:spcAft>
                <a:spcPts val="0"/>
              </a:spcAft>
              <a:buSzPts val="1018"/>
              <a:buNone/>
            </a:pPr>
            <a:r>
              <a:rPr lang="it" sz="1595" dirty="0"/>
              <a:t>Cambiamento climatico</a:t>
            </a:r>
            <a:endParaRPr sz="1595" dirty="0"/>
          </a:p>
          <a:p>
            <a:pPr marL="0" lvl="0" indent="0" algn="l" rtl="0">
              <a:lnSpc>
                <a:spcPct val="95000"/>
              </a:lnSpc>
              <a:spcBef>
                <a:spcPts val="1200"/>
              </a:spcBef>
              <a:spcAft>
                <a:spcPts val="0"/>
              </a:spcAft>
              <a:buSzPts val="1018"/>
              <a:buNone/>
            </a:pPr>
            <a:r>
              <a:rPr lang="it" sz="1595" dirty="0"/>
              <a:t>Guerre civili e colpi di stato</a:t>
            </a:r>
            <a:endParaRPr sz="1595" dirty="0"/>
          </a:p>
          <a:p>
            <a:pPr marL="0" lvl="0" indent="0" algn="l" rtl="0">
              <a:lnSpc>
                <a:spcPct val="95000"/>
              </a:lnSpc>
              <a:spcBef>
                <a:spcPts val="1200"/>
              </a:spcBef>
              <a:spcAft>
                <a:spcPts val="0"/>
              </a:spcAft>
              <a:buSzPts val="1018"/>
              <a:buNone/>
            </a:pPr>
            <a:r>
              <a:rPr lang="it" sz="1595" dirty="0"/>
              <a:t>Diseguaglianze economiche</a:t>
            </a:r>
            <a:endParaRPr sz="1595" dirty="0"/>
          </a:p>
          <a:p>
            <a:pPr marL="0" lvl="0" indent="0" algn="l" rtl="0">
              <a:lnSpc>
                <a:spcPct val="95000"/>
              </a:lnSpc>
              <a:spcBef>
                <a:spcPts val="1200"/>
              </a:spcBef>
              <a:spcAft>
                <a:spcPts val="0"/>
              </a:spcAft>
              <a:buSzPts val="1018"/>
              <a:buNone/>
            </a:pPr>
            <a:r>
              <a:rPr lang="it" sz="1595" dirty="0"/>
              <a:t>Land-grabbing</a:t>
            </a:r>
            <a:endParaRPr sz="1595" dirty="0"/>
          </a:p>
          <a:p>
            <a:pPr marL="0" lvl="0" indent="0" algn="l" rtl="0">
              <a:lnSpc>
                <a:spcPct val="95000"/>
              </a:lnSpc>
              <a:spcBef>
                <a:spcPts val="1200"/>
              </a:spcBef>
              <a:spcAft>
                <a:spcPts val="0"/>
              </a:spcAft>
              <a:buSzPts val="1018"/>
              <a:buNone/>
            </a:pPr>
            <a:r>
              <a:rPr lang="it" sz="1595" dirty="0"/>
              <a:t>Water-grabbing</a:t>
            </a:r>
            <a:endParaRPr sz="1595" dirty="0"/>
          </a:p>
          <a:p>
            <a:pPr marL="0" lvl="0" indent="0" algn="l" rtl="0">
              <a:lnSpc>
                <a:spcPct val="95000"/>
              </a:lnSpc>
              <a:spcBef>
                <a:spcPts val="1200"/>
              </a:spcBef>
              <a:spcAft>
                <a:spcPts val="0"/>
              </a:spcAft>
              <a:buSzPts val="1018"/>
              <a:buNone/>
            </a:pPr>
            <a:r>
              <a:rPr lang="it" sz="1595" dirty="0"/>
              <a:t>E molto altro…</a:t>
            </a:r>
            <a:endParaRPr sz="1595" dirty="0"/>
          </a:p>
          <a:p>
            <a:pPr marL="0" lvl="0" indent="0" algn="l" rtl="0">
              <a:lnSpc>
                <a:spcPct val="95000"/>
              </a:lnSpc>
              <a:spcBef>
                <a:spcPts val="1200"/>
              </a:spcBef>
              <a:spcAft>
                <a:spcPts val="0"/>
              </a:spcAft>
              <a:buSzPts val="1018"/>
              <a:buNone/>
            </a:pPr>
            <a:endParaRPr sz="1595" dirty="0"/>
          </a:p>
          <a:p>
            <a:pPr marL="0" lvl="0" indent="0" algn="l" rtl="0">
              <a:lnSpc>
                <a:spcPct val="95000"/>
              </a:lnSpc>
              <a:spcBef>
                <a:spcPts val="1200"/>
              </a:spcBef>
              <a:spcAft>
                <a:spcPts val="0"/>
              </a:spcAft>
              <a:buSzPts val="1018"/>
              <a:buNone/>
            </a:pPr>
            <a:endParaRPr sz="1595" dirty="0"/>
          </a:p>
          <a:p>
            <a:pPr marL="0" lvl="0" indent="0" algn="l" rtl="0">
              <a:lnSpc>
                <a:spcPct val="95000"/>
              </a:lnSpc>
              <a:spcBef>
                <a:spcPts val="1200"/>
              </a:spcBef>
              <a:spcAft>
                <a:spcPts val="1200"/>
              </a:spcAft>
              <a:buSzPts val="1018"/>
              <a:buNone/>
            </a:pPr>
            <a:endParaRPr sz="1595" dirty="0"/>
          </a:p>
        </p:txBody>
      </p:sp>
      <p:pic>
        <p:nvPicPr>
          <p:cNvPr id="91" name="Google Shape;91;p16"/>
          <p:cNvPicPr preferRelativeResize="0"/>
          <p:nvPr/>
        </p:nvPicPr>
        <p:blipFill>
          <a:blip r:embed="rId3">
            <a:alphaModFix/>
          </a:blip>
          <a:stretch>
            <a:fillRect/>
          </a:stretch>
        </p:blipFill>
        <p:spPr>
          <a:xfrm>
            <a:off x="6919800" y="149300"/>
            <a:ext cx="1179900" cy="1179900"/>
          </a:xfrm>
          <a:prstGeom prst="rect">
            <a:avLst/>
          </a:prstGeom>
          <a:noFill/>
          <a:ln>
            <a:noFill/>
          </a:ln>
        </p:spPr>
      </p:pic>
      <p:pic>
        <p:nvPicPr>
          <p:cNvPr id="92" name="Google Shape;92;p16"/>
          <p:cNvPicPr preferRelativeResize="0"/>
          <p:nvPr/>
        </p:nvPicPr>
        <p:blipFill>
          <a:blip r:embed="rId4">
            <a:alphaModFix/>
          </a:blip>
          <a:stretch>
            <a:fillRect/>
          </a:stretch>
        </p:blipFill>
        <p:spPr>
          <a:xfrm>
            <a:off x="2770700" y="2120900"/>
            <a:ext cx="2061550" cy="26137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p:nvPr/>
        </p:nvSpPr>
        <p:spPr>
          <a:xfrm>
            <a:off x="0" y="0"/>
            <a:ext cx="9161100" cy="257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dirty="0">
                <a:solidFill>
                  <a:schemeClr val="accent1"/>
                </a:solidFill>
              </a:rPr>
              <a:t>Di </a:t>
            </a:r>
            <a:r>
              <a:rPr lang="it" dirty="0" smtClean="0">
                <a:solidFill>
                  <a:schemeClr val="accent1"/>
                </a:solidFill>
              </a:rPr>
              <a:t>cosa tratta </a:t>
            </a:r>
            <a:r>
              <a:rPr lang="it" dirty="0">
                <a:solidFill>
                  <a:schemeClr val="accent1"/>
                </a:solidFill>
              </a:rPr>
              <a:t>la mostra?</a:t>
            </a:r>
            <a:endParaRPr dirty="0">
              <a:solidFill>
                <a:schemeClr val="accent1"/>
              </a:solidFill>
            </a:endParaRPr>
          </a:p>
        </p:txBody>
      </p:sp>
      <p:sp>
        <p:nvSpPr>
          <p:cNvPr id="99" name="Google Shape;99;p17"/>
          <p:cNvSpPr txBox="1">
            <a:spLocks noGrp="1"/>
          </p:cNvSpPr>
          <p:nvPr>
            <p:ph type="body" idx="4294967295"/>
          </p:nvPr>
        </p:nvSpPr>
        <p:spPr>
          <a:xfrm>
            <a:off x="93067" y="26727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it" sz="1600" dirty="0" smtClean="0">
                <a:solidFill>
                  <a:schemeClr val="accent6">
                    <a:lumMod val="75000"/>
                  </a:schemeClr>
                </a:solidFill>
              </a:rPr>
              <a:t>Le Afriche</a:t>
            </a:r>
            <a:endParaRPr sz="1600" dirty="0">
              <a:solidFill>
                <a:schemeClr val="accent6">
                  <a:lumMod val="75000"/>
                </a:schemeClr>
              </a:solidFill>
            </a:endParaRPr>
          </a:p>
        </p:txBody>
      </p:sp>
      <p:sp>
        <p:nvSpPr>
          <p:cNvPr id="101" name="Google Shape;101;p17"/>
          <p:cNvSpPr txBox="1">
            <a:spLocks noGrp="1"/>
          </p:cNvSpPr>
          <p:nvPr>
            <p:ph type="body" idx="4294967295"/>
          </p:nvPr>
        </p:nvSpPr>
        <p:spPr>
          <a:xfrm>
            <a:off x="117771" y="3078627"/>
            <a:ext cx="2177400" cy="11538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None/>
            </a:pPr>
            <a:r>
              <a:rPr lang="it" sz="1400" dirty="0" smtClean="0"/>
              <a:t>Il colonialismo ha segnato la storia contemporanea dei Paesi africani. L’indipendenza politica non è supportata da indipendenza economica e finanziaria.</a:t>
            </a:r>
            <a:endParaRPr sz="1400" dirty="0"/>
          </a:p>
        </p:txBody>
      </p:sp>
      <p:sp>
        <p:nvSpPr>
          <p:cNvPr id="102" name="Google Shape;102;p17"/>
          <p:cNvSpPr txBox="1">
            <a:spLocks noGrp="1"/>
          </p:cNvSpPr>
          <p:nvPr>
            <p:ph type="body" idx="4294967295"/>
          </p:nvPr>
        </p:nvSpPr>
        <p:spPr>
          <a:xfrm>
            <a:off x="2288506" y="2668461"/>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it" sz="1600" dirty="0" smtClean="0">
                <a:solidFill>
                  <a:schemeClr val="accent6">
                    <a:lumMod val="75000"/>
                  </a:schemeClr>
                </a:solidFill>
              </a:rPr>
              <a:t>Le comunità</a:t>
            </a:r>
            <a:endParaRPr sz="1600" dirty="0">
              <a:solidFill>
                <a:schemeClr val="accent6">
                  <a:lumMod val="75000"/>
                </a:schemeClr>
              </a:solidFill>
            </a:endParaRPr>
          </a:p>
        </p:txBody>
      </p:sp>
      <p:sp>
        <p:nvSpPr>
          <p:cNvPr id="104" name="Google Shape;104;p17"/>
          <p:cNvSpPr txBox="1">
            <a:spLocks noGrp="1"/>
          </p:cNvSpPr>
          <p:nvPr>
            <p:ph type="body" idx="4294967295"/>
          </p:nvPr>
        </p:nvSpPr>
        <p:spPr>
          <a:xfrm>
            <a:off x="2297886" y="3065288"/>
            <a:ext cx="2177400" cy="1153800"/>
          </a:xfrm>
          <a:prstGeom prst="rect">
            <a:avLst/>
          </a:prstGeom>
        </p:spPr>
        <p:txBody>
          <a:bodyPr spcFirstLastPara="1" wrap="square" lIns="91425" tIns="91425" rIns="91425" bIns="91425" anchor="t" anchorCtr="0">
            <a:noAutofit/>
          </a:bodyPr>
          <a:lstStyle/>
          <a:p>
            <a:pPr marL="0" lvl="0" indent="0" algn="ctr" rtl="0">
              <a:lnSpc>
                <a:spcPct val="105000"/>
              </a:lnSpc>
              <a:spcBef>
                <a:spcPts val="0"/>
              </a:spcBef>
              <a:spcAft>
                <a:spcPts val="1200"/>
              </a:spcAft>
              <a:buSzPts val="1018"/>
              <a:buNone/>
            </a:pPr>
            <a:r>
              <a:rPr lang="it" sz="1300" dirty="0"/>
              <a:t>Il villaggio </a:t>
            </a:r>
            <a:r>
              <a:rPr lang="it" sz="1300" dirty="0" smtClean="0"/>
              <a:t>è il cuore dello sviluppo sociale. Le città spesso diventano agglomerati di opportunità e contemporaneamente di disagi, dove le disuguaglianze aumentano.</a:t>
            </a:r>
            <a:endParaRPr sz="1300" dirty="0"/>
          </a:p>
        </p:txBody>
      </p:sp>
      <p:sp>
        <p:nvSpPr>
          <p:cNvPr id="105" name="Google Shape;105;p17"/>
          <p:cNvSpPr txBox="1">
            <a:spLocks noGrp="1"/>
          </p:cNvSpPr>
          <p:nvPr>
            <p:ph type="body" idx="4294967295"/>
          </p:nvPr>
        </p:nvSpPr>
        <p:spPr>
          <a:xfrm>
            <a:off x="4551945" y="2637258"/>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it" sz="1600" dirty="0">
                <a:solidFill>
                  <a:schemeClr val="accent6">
                    <a:lumMod val="75000"/>
                  </a:schemeClr>
                </a:solidFill>
              </a:rPr>
              <a:t>Le famiglie</a:t>
            </a:r>
            <a:endParaRPr sz="1600" dirty="0">
              <a:solidFill>
                <a:schemeClr val="accent6">
                  <a:lumMod val="75000"/>
                </a:schemeClr>
              </a:solidFill>
            </a:endParaRPr>
          </a:p>
        </p:txBody>
      </p:sp>
      <p:sp>
        <p:nvSpPr>
          <p:cNvPr id="107" name="Google Shape;107;p17"/>
          <p:cNvSpPr txBox="1">
            <a:spLocks noGrp="1"/>
          </p:cNvSpPr>
          <p:nvPr>
            <p:ph type="body" idx="4294967295"/>
          </p:nvPr>
        </p:nvSpPr>
        <p:spPr>
          <a:xfrm>
            <a:off x="4524694" y="3087584"/>
            <a:ext cx="2177400" cy="1851061"/>
          </a:xfrm>
          <a:prstGeom prst="rect">
            <a:avLst/>
          </a:prstGeom>
        </p:spPr>
        <p:txBody>
          <a:bodyPr spcFirstLastPara="1" wrap="square" lIns="91425" tIns="91425" rIns="91425" bIns="91425" anchor="t" anchorCtr="0">
            <a:normAutofit fontScale="92500" lnSpcReduction="10000"/>
          </a:bodyPr>
          <a:lstStyle/>
          <a:p>
            <a:pPr marL="0" lvl="0" indent="0" algn="ctr" rtl="0">
              <a:lnSpc>
                <a:spcPct val="95000"/>
              </a:lnSpc>
              <a:spcBef>
                <a:spcPts val="0"/>
              </a:spcBef>
              <a:spcAft>
                <a:spcPts val="1200"/>
              </a:spcAft>
              <a:buNone/>
            </a:pPr>
            <a:r>
              <a:rPr lang="it" sz="1400" dirty="0"/>
              <a:t>Le famiglie sono </a:t>
            </a:r>
            <a:r>
              <a:rPr lang="it" sz="1400" dirty="0" smtClean="0"/>
              <a:t>numerose, i </a:t>
            </a:r>
            <a:r>
              <a:rPr lang="it" sz="1400" dirty="0"/>
              <a:t>padri spesso assenti </a:t>
            </a:r>
            <a:r>
              <a:rPr lang="it" sz="1400" dirty="0" smtClean="0"/>
              <a:t>e </a:t>
            </a:r>
            <a:r>
              <a:rPr lang="it" sz="1400" dirty="0"/>
              <a:t>le madri </a:t>
            </a:r>
            <a:r>
              <a:rPr lang="it" sz="1400" dirty="0" smtClean="0"/>
              <a:t>reggono la gestione familiare, dal punto di vista economico ed educativo. L’economia popolare ha un volto femminile, e lo sviluppo si chiama istruzione</a:t>
            </a:r>
            <a:r>
              <a:rPr lang="it" sz="1100" dirty="0" smtClean="0"/>
              <a:t>. </a:t>
            </a:r>
            <a:endParaRPr sz="1100" dirty="0"/>
          </a:p>
        </p:txBody>
      </p:sp>
      <p:sp>
        <p:nvSpPr>
          <p:cNvPr id="108" name="Google Shape;108;p17"/>
          <p:cNvSpPr txBox="1">
            <a:spLocks noGrp="1"/>
          </p:cNvSpPr>
          <p:nvPr>
            <p:ph type="body" idx="4294967295"/>
          </p:nvPr>
        </p:nvSpPr>
        <p:spPr>
          <a:xfrm>
            <a:off x="6797513" y="2629088"/>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it" sz="1600" dirty="0">
                <a:solidFill>
                  <a:schemeClr val="accent6">
                    <a:lumMod val="75000"/>
                  </a:schemeClr>
                </a:solidFill>
              </a:rPr>
              <a:t>Le persone</a:t>
            </a:r>
            <a:endParaRPr sz="1600" dirty="0">
              <a:solidFill>
                <a:schemeClr val="accent6">
                  <a:lumMod val="75000"/>
                </a:schemeClr>
              </a:solidFill>
            </a:endParaRPr>
          </a:p>
        </p:txBody>
      </p:sp>
      <p:sp>
        <p:nvSpPr>
          <p:cNvPr id="110" name="Google Shape;110;p17"/>
          <p:cNvSpPr txBox="1">
            <a:spLocks noGrp="1"/>
          </p:cNvSpPr>
          <p:nvPr>
            <p:ph type="body" idx="4294967295"/>
          </p:nvPr>
        </p:nvSpPr>
        <p:spPr>
          <a:xfrm>
            <a:off x="6778753" y="3027459"/>
            <a:ext cx="2177400" cy="2079648"/>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935"/>
              <a:buNone/>
            </a:pPr>
            <a:r>
              <a:rPr lang="it" sz="1400" dirty="0" smtClean="0"/>
              <a:t>Parliamo di persone, di storie, di diritti: tutti ambiamo a un lavoro dignitoso, istruzione garantita, accesso ai servizi sanitari, e condizioni di vita pacifiche.</a:t>
            </a:r>
            <a:endParaRPr sz="1400" dirty="0"/>
          </a:p>
          <a:p>
            <a:pPr marL="0" lvl="0" indent="0" algn="ctr" rtl="0">
              <a:lnSpc>
                <a:spcPct val="95000"/>
              </a:lnSpc>
              <a:spcBef>
                <a:spcPts val="1200"/>
              </a:spcBef>
              <a:spcAft>
                <a:spcPts val="1200"/>
              </a:spcAft>
              <a:buSzPts val="935"/>
              <a:buNone/>
            </a:pPr>
            <a:endParaRPr sz="1135" dirty="0"/>
          </a:p>
        </p:txBody>
      </p:sp>
      <p:pic>
        <p:nvPicPr>
          <p:cNvPr id="111" name="Google Shape;111;p17"/>
          <p:cNvPicPr preferRelativeResize="0"/>
          <p:nvPr/>
        </p:nvPicPr>
        <p:blipFill>
          <a:blip r:embed="rId3">
            <a:alphaModFix/>
          </a:blip>
          <a:stretch>
            <a:fillRect/>
          </a:stretch>
        </p:blipFill>
        <p:spPr>
          <a:xfrm>
            <a:off x="4616400" y="1080997"/>
            <a:ext cx="2177400" cy="1447980"/>
          </a:xfrm>
          <a:prstGeom prst="rect">
            <a:avLst/>
          </a:prstGeom>
          <a:noFill/>
          <a:ln>
            <a:noFill/>
          </a:ln>
        </p:spPr>
      </p:pic>
      <p:pic>
        <p:nvPicPr>
          <p:cNvPr id="112" name="Google Shape;112;p17"/>
          <p:cNvPicPr preferRelativeResize="0"/>
          <p:nvPr/>
        </p:nvPicPr>
        <p:blipFill rotWithShape="1">
          <a:blip r:embed="rId4">
            <a:alphaModFix/>
          </a:blip>
          <a:srcRect r="17163"/>
          <a:stretch/>
        </p:blipFill>
        <p:spPr>
          <a:xfrm>
            <a:off x="2257137" y="1021152"/>
            <a:ext cx="2240138" cy="1479525"/>
          </a:xfrm>
          <a:prstGeom prst="rect">
            <a:avLst/>
          </a:prstGeom>
          <a:noFill/>
          <a:ln>
            <a:noFill/>
          </a:ln>
        </p:spPr>
      </p:pic>
      <p:pic>
        <p:nvPicPr>
          <p:cNvPr id="113" name="Google Shape;113;p17"/>
          <p:cNvPicPr preferRelativeResize="0"/>
          <p:nvPr/>
        </p:nvPicPr>
        <p:blipFill>
          <a:blip r:embed="rId5">
            <a:alphaModFix/>
          </a:blip>
          <a:stretch>
            <a:fillRect/>
          </a:stretch>
        </p:blipFill>
        <p:spPr>
          <a:xfrm>
            <a:off x="6912925" y="1081002"/>
            <a:ext cx="1968975" cy="1447975"/>
          </a:xfrm>
          <a:prstGeom prst="rect">
            <a:avLst/>
          </a:prstGeom>
          <a:noFill/>
          <a:ln>
            <a:noFill/>
          </a:ln>
        </p:spPr>
      </p:pic>
      <p:pic>
        <p:nvPicPr>
          <p:cNvPr id="114" name="Google Shape;114;p17"/>
          <p:cNvPicPr preferRelativeResize="0"/>
          <p:nvPr/>
        </p:nvPicPr>
        <p:blipFill>
          <a:blip r:embed="rId6">
            <a:alphaModFix/>
          </a:blip>
          <a:stretch>
            <a:fillRect/>
          </a:stretch>
        </p:blipFill>
        <p:spPr>
          <a:xfrm>
            <a:off x="326612" y="1013072"/>
            <a:ext cx="1704899" cy="151590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248325" y="2840425"/>
            <a:ext cx="4045200" cy="1506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dirty="0">
                <a:solidFill>
                  <a:schemeClr val="accent6">
                    <a:lumMod val="75000"/>
                  </a:schemeClr>
                </a:solidFill>
              </a:rPr>
              <a:t>Cambiamento </a:t>
            </a:r>
            <a:endParaRPr dirty="0">
              <a:solidFill>
                <a:schemeClr val="accent6">
                  <a:lumMod val="75000"/>
                </a:schemeClr>
              </a:solidFill>
            </a:endParaRPr>
          </a:p>
          <a:p>
            <a:pPr marL="0" lvl="0" indent="0" algn="ctr" rtl="0">
              <a:spcBef>
                <a:spcPts val="0"/>
              </a:spcBef>
              <a:spcAft>
                <a:spcPts val="0"/>
              </a:spcAft>
              <a:buNone/>
            </a:pPr>
            <a:r>
              <a:rPr lang="it" dirty="0">
                <a:solidFill>
                  <a:schemeClr val="accent6">
                    <a:lumMod val="75000"/>
                  </a:schemeClr>
                </a:solidFill>
              </a:rPr>
              <a:t>climatico</a:t>
            </a:r>
            <a:endParaRPr dirty="0">
              <a:solidFill>
                <a:schemeClr val="accent6">
                  <a:lumMod val="75000"/>
                </a:schemeClr>
              </a:solidFill>
            </a:endParaRPr>
          </a:p>
        </p:txBody>
      </p:sp>
      <p:sp>
        <p:nvSpPr>
          <p:cNvPr id="120" name="Google Shape;120;p18"/>
          <p:cNvSpPr txBox="1">
            <a:spLocks noGrp="1"/>
          </p:cNvSpPr>
          <p:nvPr>
            <p:ph type="body" idx="2"/>
          </p:nvPr>
        </p:nvSpPr>
        <p:spPr>
          <a:xfrm>
            <a:off x="4789283" y="305509"/>
            <a:ext cx="4115392" cy="4424639"/>
          </a:xfrm>
          <a:prstGeom prst="rect">
            <a:avLst/>
          </a:prstGeom>
          <a:solidFill>
            <a:schemeClr val="bg2"/>
          </a:solidFill>
        </p:spPr>
        <p:txBody>
          <a:bodyPr spcFirstLastPara="1" wrap="square" lIns="91425" tIns="91425" rIns="91425" bIns="91425" anchor="t" anchorCtr="0">
            <a:noAutofit/>
          </a:bodyPr>
          <a:lstStyle/>
          <a:p>
            <a:pPr marL="0" lvl="0" indent="0" algn="just" rtl="0">
              <a:spcBef>
                <a:spcPts val="0"/>
              </a:spcBef>
              <a:spcAft>
                <a:spcPts val="0"/>
              </a:spcAft>
              <a:buSzPts val="688"/>
              <a:buNone/>
            </a:pPr>
            <a:r>
              <a:rPr lang="it" sz="1600" dirty="0"/>
              <a:t>L’Africa contribuisce in minima parte all’inquinamento globale ma è tra quelli che più ne risente gli effetti</a:t>
            </a:r>
            <a:endParaRPr sz="1600" dirty="0"/>
          </a:p>
          <a:p>
            <a:pPr marL="0" lvl="0" indent="0" algn="just" rtl="0">
              <a:spcBef>
                <a:spcPts val="1200"/>
              </a:spcBef>
              <a:spcAft>
                <a:spcPts val="0"/>
              </a:spcAft>
              <a:buSzPts val="688"/>
              <a:buNone/>
            </a:pPr>
            <a:r>
              <a:rPr lang="it" sz="1600" dirty="0"/>
              <a:t>Impatto sul territorio: siccità e inondazioni</a:t>
            </a:r>
            <a:endParaRPr sz="1600" dirty="0"/>
          </a:p>
          <a:p>
            <a:pPr marL="0" lvl="0" indent="0" algn="just" rtl="0">
              <a:spcBef>
                <a:spcPts val="1200"/>
              </a:spcBef>
              <a:spcAft>
                <a:spcPts val="0"/>
              </a:spcAft>
              <a:buSzPts val="688"/>
              <a:buNone/>
            </a:pPr>
            <a:r>
              <a:rPr lang="it" sz="1600" dirty="0"/>
              <a:t>Impatto sulle produzioni agricole</a:t>
            </a:r>
            <a:endParaRPr sz="1600" dirty="0"/>
          </a:p>
          <a:p>
            <a:pPr marL="0" lvl="0" indent="0" algn="just" rtl="0">
              <a:spcBef>
                <a:spcPts val="1200"/>
              </a:spcBef>
              <a:spcAft>
                <a:spcPts val="0"/>
              </a:spcAft>
              <a:buSzPts val="688"/>
              <a:buNone/>
            </a:pPr>
            <a:r>
              <a:rPr lang="it" sz="1600" dirty="0"/>
              <a:t>Impatto sull’approvvigionamento idrico</a:t>
            </a:r>
            <a:endParaRPr sz="1600" dirty="0"/>
          </a:p>
          <a:p>
            <a:pPr marL="0" lvl="0" indent="0" algn="just" rtl="0">
              <a:spcBef>
                <a:spcPts val="1200"/>
              </a:spcBef>
              <a:spcAft>
                <a:spcPts val="0"/>
              </a:spcAft>
              <a:buSzPts val="688"/>
              <a:buNone/>
            </a:pPr>
            <a:r>
              <a:rPr lang="it" sz="1600" dirty="0"/>
              <a:t>Impatto sulla salute umana</a:t>
            </a:r>
            <a:endParaRPr sz="1600" dirty="0"/>
          </a:p>
          <a:p>
            <a:pPr marL="0" lvl="0" indent="0" algn="just" rtl="0">
              <a:spcBef>
                <a:spcPts val="1200"/>
              </a:spcBef>
              <a:spcAft>
                <a:spcPts val="0"/>
              </a:spcAft>
              <a:buSzPts val="688"/>
              <a:buNone/>
            </a:pPr>
            <a:r>
              <a:rPr lang="it" sz="1600" dirty="0"/>
              <a:t>Impatto sulla sicurezza nazionale</a:t>
            </a:r>
            <a:endParaRPr sz="1600" dirty="0"/>
          </a:p>
          <a:p>
            <a:pPr marL="0" lvl="0" indent="0" algn="just" rtl="0">
              <a:spcBef>
                <a:spcPts val="1200"/>
              </a:spcBef>
              <a:spcAft>
                <a:spcPts val="0"/>
              </a:spcAft>
              <a:buSzPts val="688"/>
              <a:buNone/>
            </a:pPr>
            <a:r>
              <a:rPr lang="it" sz="1600" dirty="0"/>
              <a:t>Impatto sulla popolazione</a:t>
            </a:r>
            <a:endParaRPr sz="1600" dirty="0"/>
          </a:p>
          <a:p>
            <a:pPr marL="0" lvl="0" indent="0" algn="just" rtl="0">
              <a:spcBef>
                <a:spcPts val="1200"/>
              </a:spcBef>
              <a:spcAft>
                <a:spcPts val="0"/>
              </a:spcAft>
              <a:buSzPts val="688"/>
              <a:buNone/>
            </a:pPr>
            <a:r>
              <a:rPr lang="it" sz="1600" dirty="0"/>
              <a:t>Impatto sugli ecosistemi</a:t>
            </a:r>
            <a:endParaRPr sz="1600" dirty="0"/>
          </a:p>
          <a:p>
            <a:pPr marL="0" lvl="0" indent="0" algn="just" rtl="0">
              <a:spcBef>
                <a:spcPts val="1200"/>
              </a:spcBef>
              <a:spcAft>
                <a:spcPts val="0"/>
              </a:spcAft>
              <a:buSzPts val="688"/>
              <a:buNone/>
            </a:pPr>
            <a:r>
              <a:rPr lang="it" sz="1600" dirty="0"/>
              <a:t>Water e land grabbing (New scramble for Africa)</a:t>
            </a:r>
            <a:endParaRPr sz="1600" dirty="0"/>
          </a:p>
          <a:p>
            <a:pPr marL="0" lvl="0" indent="0" algn="just" rtl="0">
              <a:spcBef>
                <a:spcPts val="1200"/>
              </a:spcBef>
              <a:spcAft>
                <a:spcPts val="0"/>
              </a:spcAft>
              <a:buSzPts val="688"/>
              <a:buNone/>
            </a:pPr>
            <a:endParaRPr sz="1325" dirty="0"/>
          </a:p>
          <a:p>
            <a:pPr marL="0" lvl="0" indent="0" algn="just" rtl="0">
              <a:spcBef>
                <a:spcPts val="1200"/>
              </a:spcBef>
              <a:spcAft>
                <a:spcPts val="0"/>
              </a:spcAft>
              <a:buSzPts val="688"/>
              <a:buNone/>
            </a:pPr>
            <a:endParaRPr sz="1325" dirty="0"/>
          </a:p>
          <a:p>
            <a:pPr marL="0" lvl="0" indent="0" algn="just" rtl="0">
              <a:spcBef>
                <a:spcPts val="1200"/>
              </a:spcBef>
              <a:spcAft>
                <a:spcPts val="1200"/>
              </a:spcAft>
              <a:buSzPts val="688"/>
              <a:buNone/>
            </a:pPr>
            <a:endParaRPr sz="1325" dirty="0"/>
          </a:p>
        </p:txBody>
      </p:sp>
      <p:pic>
        <p:nvPicPr>
          <p:cNvPr id="121" name="Google Shape;121;p18"/>
          <p:cNvPicPr preferRelativeResize="0"/>
          <p:nvPr/>
        </p:nvPicPr>
        <p:blipFill>
          <a:blip r:embed="rId3">
            <a:alphaModFix/>
          </a:blip>
          <a:stretch>
            <a:fillRect/>
          </a:stretch>
        </p:blipFill>
        <p:spPr>
          <a:xfrm>
            <a:off x="383725" y="676200"/>
            <a:ext cx="3774399" cy="21231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body" idx="2"/>
          </p:nvPr>
        </p:nvSpPr>
        <p:spPr>
          <a:xfrm>
            <a:off x="4930925" y="183225"/>
            <a:ext cx="3837000" cy="4446648"/>
          </a:xfrm>
          <a:prstGeom prst="rect">
            <a:avLst/>
          </a:prstGeom>
          <a:solidFill>
            <a:schemeClr val="bg2"/>
          </a:solidFill>
        </p:spPr>
        <p:txBody>
          <a:bodyPr spcFirstLastPara="1" wrap="square" lIns="91425" tIns="91425" rIns="91425" bIns="91425" anchor="t" anchorCtr="0">
            <a:noAutofit/>
          </a:bodyPr>
          <a:lstStyle/>
          <a:p>
            <a:pPr marL="0" lvl="0" indent="0" algn="just" rtl="0">
              <a:spcBef>
                <a:spcPts val="0"/>
              </a:spcBef>
              <a:spcAft>
                <a:spcPts val="0"/>
              </a:spcAft>
              <a:buSzPts val="770"/>
              <a:buNone/>
            </a:pPr>
            <a:r>
              <a:rPr lang="it" sz="1600" dirty="0"/>
              <a:t>Circa il 20% della popolazione africana è denutrita</a:t>
            </a:r>
            <a:endParaRPr sz="1600" dirty="0"/>
          </a:p>
          <a:p>
            <a:pPr marL="0" lvl="0" indent="0" algn="just" rtl="0">
              <a:spcBef>
                <a:spcPts val="1200"/>
              </a:spcBef>
              <a:spcAft>
                <a:spcPts val="0"/>
              </a:spcAft>
              <a:buSzPts val="770"/>
              <a:buNone/>
            </a:pPr>
            <a:r>
              <a:rPr lang="it" sz="1600" dirty="0"/>
              <a:t>Tra le </a:t>
            </a:r>
            <a:r>
              <a:rPr lang="it" sz="1600" dirty="0" smtClean="0"/>
              <a:t>20 </a:t>
            </a:r>
            <a:r>
              <a:rPr lang="it" sz="1600" dirty="0"/>
              <a:t>nazioni </a:t>
            </a:r>
            <a:r>
              <a:rPr lang="it" sz="1600" dirty="0" smtClean="0"/>
              <a:t>con il minor indice di sviluppo, </a:t>
            </a:r>
            <a:r>
              <a:rPr lang="it" sz="1600" dirty="0"/>
              <a:t>secondo la classifica ONU del </a:t>
            </a:r>
            <a:r>
              <a:rPr lang="it" sz="1600" dirty="0" smtClean="0"/>
              <a:t>2020, </a:t>
            </a:r>
            <a:r>
              <a:rPr lang="it" sz="1600" dirty="0"/>
              <a:t>ben </a:t>
            </a:r>
            <a:r>
              <a:rPr lang="it" sz="1600" dirty="0" smtClean="0"/>
              <a:t>18 </a:t>
            </a:r>
            <a:r>
              <a:rPr lang="it" sz="1600" dirty="0"/>
              <a:t>sono africane </a:t>
            </a:r>
            <a:endParaRPr sz="1600" dirty="0"/>
          </a:p>
          <a:p>
            <a:pPr marL="0" lvl="0" indent="0" algn="just" rtl="0">
              <a:spcBef>
                <a:spcPts val="1200"/>
              </a:spcBef>
              <a:spcAft>
                <a:spcPts val="0"/>
              </a:spcAft>
              <a:buSzPts val="770"/>
              <a:buNone/>
            </a:pPr>
            <a:r>
              <a:rPr lang="it" sz="1600" dirty="0" smtClean="0"/>
              <a:t>N</a:t>
            </a:r>
            <a:r>
              <a:rPr lang="it-IT" sz="1600" dirty="0" smtClean="0"/>
              <a:t>i</a:t>
            </a:r>
            <a:r>
              <a:rPr lang="it" sz="1600" dirty="0" smtClean="0"/>
              <a:t>ger, Ciad, Sud Sudan sono </a:t>
            </a:r>
            <a:r>
              <a:rPr lang="it" sz="1600" dirty="0"/>
              <a:t>gli </a:t>
            </a:r>
            <a:r>
              <a:rPr lang="it" sz="1600" dirty="0" smtClean="0"/>
              <a:t>Stati </a:t>
            </a:r>
            <a:r>
              <a:rPr lang="it" sz="1600" dirty="0"/>
              <a:t>a</a:t>
            </a:r>
            <a:r>
              <a:rPr lang="it" sz="1600" dirty="0" smtClean="0"/>
              <a:t>fricani più poveri in assoluto</a:t>
            </a:r>
          </a:p>
          <a:p>
            <a:pPr marL="0" lvl="0" indent="0" algn="just" rtl="0">
              <a:spcBef>
                <a:spcPts val="1200"/>
              </a:spcBef>
              <a:spcAft>
                <a:spcPts val="0"/>
              </a:spcAft>
              <a:buSzPts val="770"/>
              <a:buNone/>
            </a:pPr>
            <a:r>
              <a:rPr lang="it" sz="1600" dirty="0" smtClean="0"/>
              <a:t>L’infertilità </a:t>
            </a:r>
            <a:r>
              <a:rPr lang="it" sz="1600" dirty="0"/>
              <a:t>dei </a:t>
            </a:r>
            <a:r>
              <a:rPr lang="it" sz="1600" dirty="0" smtClean="0"/>
              <a:t>suoli, cattiva </a:t>
            </a:r>
            <a:r>
              <a:rPr lang="it" sz="1600" dirty="0"/>
              <a:t>gestione delle risorse idriche, cambiamenti climatici e tecniche di </a:t>
            </a:r>
            <a:r>
              <a:rPr lang="it" sz="1600" dirty="0" smtClean="0"/>
              <a:t>lavorazione arcaiche </a:t>
            </a:r>
            <a:r>
              <a:rPr lang="it" sz="1600" dirty="0"/>
              <a:t>rendono impossibile un qualsiasi miglioramento</a:t>
            </a:r>
            <a:endParaRPr sz="1600" dirty="0"/>
          </a:p>
          <a:p>
            <a:pPr marL="0" lvl="0" indent="0" algn="just" rtl="0">
              <a:spcBef>
                <a:spcPts val="1200"/>
              </a:spcBef>
              <a:spcAft>
                <a:spcPts val="1200"/>
              </a:spcAft>
              <a:buSzPts val="770"/>
              <a:buNone/>
            </a:pPr>
            <a:r>
              <a:rPr lang="it" sz="1600" dirty="0"/>
              <a:t>La mancanza di infrastrutture </a:t>
            </a:r>
            <a:r>
              <a:rPr lang="it" sz="1600" dirty="0" smtClean="0"/>
              <a:t>rallentano varie forme di sviluppo</a:t>
            </a:r>
            <a:endParaRPr sz="1600" dirty="0"/>
          </a:p>
        </p:txBody>
      </p:sp>
      <p:sp>
        <p:nvSpPr>
          <p:cNvPr id="127" name="Google Shape;127;p19"/>
          <p:cNvSpPr txBox="1">
            <a:spLocks noGrp="1"/>
          </p:cNvSpPr>
          <p:nvPr>
            <p:ph type="title"/>
          </p:nvPr>
        </p:nvSpPr>
        <p:spPr>
          <a:xfrm>
            <a:off x="274088" y="2728825"/>
            <a:ext cx="4045200" cy="1506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dirty="0">
                <a:solidFill>
                  <a:schemeClr val="accent6">
                    <a:lumMod val="75000"/>
                  </a:schemeClr>
                </a:solidFill>
              </a:rPr>
              <a:t>Fame d’Africa</a:t>
            </a:r>
            <a:endParaRPr dirty="0">
              <a:solidFill>
                <a:schemeClr val="accent6">
                  <a:lumMod val="75000"/>
                </a:schemeClr>
              </a:solidFill>
            </a:endParaRPr>
          </a:p>
        </p:txBody>
      </p:sp>
      <p:pic>
        <p:nvPicPr>
          <p:cNvPr id="128" name="Google Shape;128;p19"/>
          <p:cNvPicPr preferRelativeResize="0"/>
          <p:nvPr/>
        </p:nvPicPr>
        <p:blipFill>
          <a:blip r:embed="rId3">
            <a:alphaModFix/>
          </a:blip>
          <a:stretch>
            <a:fillRect/>
          </a:stretch>
        </p:blipFill>
        <p:spPr>
          <a:xfrm>
            <a:off x="274100" y="611191"/>
            <a:ext cx="4045200" cy="223811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2" name="Rettangolo 1"/>
          <p:cNvSpPr/>
          <p:nvPr/>
        </p:nvSpPr>
        <p:spPr>
          <a:xfrm>
            <a:off x="4931595" y="4356242"/>
            <a:ext cx="1602769" cy="38014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0" name="Google Shape;140;p21"/>
          <p:cNvSpPr txBox="1">
            <a:spLocks noGrp="1"/>
          </p:cNvSpPr>
          <p:nvPr>
            <p:ph type="body" idx="2"/>
          </p:nvPr>
        </p:nvSpPr>
        <p:spPr>
          <a:xfrm>
            <a:off x="4836251" y="127003"/>
            <a:ext cx="4027092" cy="4150447"/>
          </a:xfrm>
          <a:prstGeom prst="rect">
            <a:avLst/>
          </a:prstGeom>
          <a:solidFill>
            <a:schemeClr val="bg2"/>
          </a:solidFill>
        </p:spPr>
        <p:txBody>
          <a:bodyPr spcFirstLastPara="1" wrap="square" lIns="91425" tIns="91425" rIns="91425" bIns="91425" anchor="t" anchorCtr="0">
            <a:noAutofit/>
          </a:bodyPr>
          <a:lstStyle/>
          <a:p>
            <a:pPr marL="0" lvl="0" indent="0" algn="just" rtl="0">
              <a:spcBef>
                <a:spcPts val="0"/>
              </a:spcBef>
              <a:spcAft>
                <a:spcPts val="0"/>
              </a:spcAft>
              <a:buNone/>
            </a:pPr>
            <a:r>
              <a:rPr lang="it" sz="1600" dirty="0">
                <a:solidFill>
                  <a:srgbClr val="FFFF00"/>
                </a:solidFill>
              </a:rPr>
              <a:t>Essere allo stesso tempo ricchi e poveri? </a:t>
            </a:r>
            <a:endParaRPr sz="1600" dirty="0">
              <a:solidFill>
                <a:srgbClr val="FFFF00"/>
              </a:solidFill>
            </a:endParaRPr>
          </a:p>
          <a:p>
            <a:pPr marL="0" lvl="0" indent="0" algn="just" rtl="0">
              <a:spcBef>
                <a:spcPts val="1200"/>
              </a:spcBef>
              <a:spcAft>
                <a:spcPts val="0"/>
              </a:spcAft>
              <a:buNone/>
            </a:pPr>
            <a:r>
              <a:rPr lang="it" sz="1600" dirty="0"/>
              <a:t>Ecco il caso </a:t>
            </a:r>
            <a:r>
              <a:rPr lang="it" sz="1600" dirty="0" smtClean="0"/>
              <a:t>dell’Africa: territori </a:t>
            </a:r>
            <a:r>
              <a:rPr lang="it" sz="1600" dirty="0"/>
              <a:t>da sempre </a:t>
            </a:r>
            <a:r>
              <a:rPr lang="it" sz="1600" dirty="0" smtClean="0"/>
              <a:t>bramati, saccheggiati </a:t>
            </a:r>
            <a:r>
              <a:rPr lang="it" sz="1600" dirty="0"/>
              <a:t>e </a:t>
            </a:r>
            <a:r>
              <a:rPr lang="it" sz="1600" dirty="0" smtClean="0"/>
              <a:t>predati da potenze esterne</a:t>
            </a:r>
            <a:r>
              <a:rPr lang="it" sz="1600" dirty="0"/>
              <a:t>, che </a:t>
            </a:r>
            <a:r>
              <a:rPr lang="it" sz="1600" dirty="0" smtClean="0"/>
              <a:t>confondono finanziamenti e investimenti con prelievo di risorse</a:t>
            </a:r>
          </a:p>
          <a:p>
            <a:pPr marL="0" lvl="0" indent="0" algn="just" rtl="0">
              <a:spcBef>
                <a:spcPts val="1200"/>
              </a:spcBef>
              <a:spcAft>
                <a:spcPts val="0"/>
              </a:spcAft>
              <a:buNone/>
            </a:pPr>
            <a:r>
              <a:rPr lang="it-IT" sz="1600" dirty="0" smtClean="0"/>
              <a:t>L’agro-business è uno dei settori principali di accaparramento delle risorse, insieme all’interesse storico per petrolio, diamanti, oro, e oggi il </a:t>
            </a:r>
            <a:r>
              <a:rPr lang="it-IT" sz="1600" dirty="0" err="1" smtClean="0"/>
              <a:t>coltan</a:t>
            </a:r>
            <a:r>
              <a:rPr lang="it-IT" sz="1600" dirty="0" smtClean="0"/>
              <a:t>, alla base di tutto il settore informatico</a:t>
            </a:r>
          </a:p>
          <a:p>
            <a:pPr marL="0" lvl="0" indent="0" algn="just" rtl="0">
              <a:spcBef>
                <a:spcPts val="1200"/>
              </a:spcBef>
              <a:spcAft>
                <a:spcPts val="0"/>
              </a:spcAft>
              <a:buNone/>
            </a:pPr>
            <a:r>
              <a:rPr lang="it-IT" sz="1600" dirty="0" smtClean="0"/>
              <a:t>La tracciabilità delle materie prime è un elemento importante per riconoscere il rapporto tra risorse, territorio e commercio globale</a:t>
            </a:r>
            <a:endParaRPr sz="1600" dirty="0"/>
          </a:p>
        </p:txBody>
      </p:sp>
      <p:sp>
        <p:nvSpPr>
          <p:cNvPr id="141" name="Google Shape;141;p21"/>
          <p:cNvSpPr txBox="1">
            <a:spLocks noGrp="1"/>
          </p:cNvSpPr>
          <p:nvPr>
            <p:ph type="title"/>
          </p:nvPr>
        </p:nvSpPr>
        <p:spPr>
          <a:xfrm>
            <a:off x="299850" y="3524300"/>
            <a:ext cx="4045200" cy="1506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dirty="0">
                <a:solidFill>
                  <a:schemeClr val="accent6">
                    <a:lumMod val="75000"/>
                  </a:schemeClr>
                </a:solidFill>
              </a:rPr>
              <a:t>Risorse d’Africa</a:t>
            </a:r>
            <a:endParaRPr dirty="0">
              <a:solidFill>
                <a:schemeClr val="accent6">
                  <a:lumMod val="75000"/>
                </a:schemeClr>
              </a:solidFill>
            </a:endParaRPr>
          </a:p>
        </p:txBody>
      </p:sp>
      <p:pic>
        <p:nvPicPr>
          <p:cNvPr id="142" name="Google Shape;142;p21"/>
          <p:cNvPicPr preferRelativeResize="0"/>
          <p:nvPr/>
        </p:nvPicPr>
        <p:blipFill>
          <a:blip r:embed="rId3">
            <a:alphaModFix/>
          </a:blip>
          <a:stretch>
            <a:fillRect/>
          </a:stretch>
        </p:blipFill>
        <p:spPr>
          <a:xfrm>
            <a:off x="791051" y="309450"/>
            <a:ext cx="3062800" cy="354517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body" idx="2"/>
          </p:nvPr>
        </p:nvSpPr>
        <p:spPr>
          <a:xfrm>
            <a:off x="4794843" y="184935"/>
            <a:ext cx="3971418" cy="4743729"/>
          </a:xfrm>
          <a:prstGeom prst="rect">
            <a:avLst/>
          </a:prstGeom>
          <a:solidFill>
            <a:schemeClr val="bg2"/>
          </a:solidFill>
        </p:spPr>
        <p:txBody>
          <a:bodyPr spcFirstLastPara="1" wrap="square" lIns="91425" tIns="91425" rIns="91425" bIns="91425" anchor="t" anchorCtr="0">
            <a:noAutofit/>
          </a:bodyPr>
          <a:lstStyle/>
          <a:p>
            <a:pPr marL="0" lvl="0" indent="0" algn="just">
              <a:buNone/>
            </a:pPr>
            <a:r>
              <a:rPr lang="it-IT" sz="1400" dirty="0" smtClean="0"/>
              <a:t>È </a:t>
            </a:r>
            <a:r>
              <a:rPr lang="it-IT" sz="1400" dirty="0"/>
              <a:t>un discusso fenomeno economico e </a:t>
            </a:r>
            <a:r>
              <a:rPr lang="it-IT" sz="1400" dirty="0" smtClean="0"/>
              <a:t>geopolitico di acquisizione </a:t>
            </a:r>
            <a:r>
              <a:rPr lang="it-IT" sz="1400" dirty="0"/>
              <a:t>di terreni agricoli su scala </a:t>
            </a:r>
            <a:r>
              <a:rPr lang="it-IT" sz="1400" dirty="0" smtClean="0"/>
              <a:t>globale da parte di grandi imprese (una nuova forma di colonialismo</a:t>
            </a:r>
            <a:r>
              <a:rPr lang="it-IT" sz="1400" dirty="0"/>
              <a:t>). </a:t>
            </a:r>
            <a:r>
              <a:rPr lang="it-IT" sz="1400" dirty="0" smtClean="0"/>
              <a:t>È spesso frutto di negoziazioni tra Stato e investitori stranieri finalizzate all’avvio di grandi monocolture per il mercato estero a scapito delle popolazioni rurali, espulse spesso senza risarcimenti o con cifre irrisorie</a:t>
            </a:r>
          </a:p>
          <a:p>
            <a:pPr marL="0" lvl="0" indent="0" algn="just">
              <a:buNone/>
            </a:pPr>
            <a:r>
              <a:rPr lang="it-IT" sz="1400" dirty="0" smtClean="0"/>
              <a:t>Non è un vero arricchimento locale perché gli investimenti non sono a favore di chi vive il territorio</a:t>
            </a:r>
          </a:p>
          <a:p>
            <a:pPr marL="0" lvl="0" indent="0" algn="just">
              <a:buNone/>
            </a:pPr>
            <a:r>
              <a:rPr lang="it-IT" sz="1400" dirty="0" smtClean="0"/>
              <a:t>Anche se si sente parlare di «</a:t>
            </a:r>
            <a:r>
              <a:rPr lang="it-IT" sz="1400" dirty="0" err="1" smtClean="0"/>
              <a:t>win-win</a:t>
            </a:r>
            <a:r>
              <a:rPr lang="it-IT" sz="1400" dirty="0" smtClean="0"/>
              <a:t>» manca la collaborazione reale tra investitori e territori «predati» e comprati per sviluppare in modo adeguato, con tecnici-agronomi ed infrastrutture, un territorio abituato all’agricoltura tradizionale e non alla monocoltura</a:t>
            </a:r>
          </a:p>
          <a:p>
            <a:pPr marL="0" lvl="0" indent="0" algn="just">
              <a:buNone/>
            </a:pPr>
            <a:endParaRPr lang="it-IT" dirty="0"/>
          </a:p>
          <a:p>
            <a:pPr marL="0" lvl="0" indent="0" algn="just">
              <a:buNone/>
            </a:pPr>
            <a:endParaRPr dirty="0"/>
          </a:p>
        </p:txBody>
      </p:sp>
      <p:sp>
        <p:nvSpPr>
          <p:cNvPr id="141" name="Google Shape;141;p21"/>
          <p:cNvSpPr txBox="1">
            <a:spLocks noGrp="1"/>
          </p:cNvSpPr>
          <p:nvPr>
            <p:ph type="title"/>
          </p:nvPr>
        </p:nvSpPr>
        <p:spPr>
          <a:xfrm>
            <a:off x="235344" y="3122681"/>
            <a:ext cx="4149620" cy="1506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it" sz="4000" dirty="0" smtClean="0">
                <a:solidFill>
                  <a:schemeClr val="accent6">
                    <a:lumMod val="75000"/>
                  </a:schemeClr>
                </a:solidFill>
              </a:rPr>
              <a:t>Land grabbing</a:t>
            </a:r>
            <a:r>
              <a:rPr lang="it" dirty="0" smtClean="0">
                <a:solidFill>
                  <a:schemeClr val="accent6">
                    <a:lumMod val="75000"/>
                  </a:schemeClr>
                </a:solidFill>
              </a:rPr>
              <a:t/>
            </a:r>
            <a:br>
              <a:rPr lang="it" dirty="0" smtClean="0">
                <a:solidFill>
                  <a:schemeClr val="accent6">
                    <a:lumMod val="75000"/>
                  </a:schemeClr>
                </a:solidFill>
              </a:rPr>
            </a:br>
            <a:r>
              <a:rPr lang="it" sz="2700" dirty="0" smtClean="0">
                <a:solidFill>
                  <a:schemeClr val="accent6">
                    <a:lumMod val="75000"/>
                  </a:schemeClr>
                </a:solidFill>
              </a:rPr>
              <a:t>Accaparramento delle terre </a:t>
            </a:r>
            <a:endParaRPr dirty="0">
              <a:solidFill>
                <a:schemeClr val="accent6">
                  <a:lumMod val="75000"/>
                </a:schemeClr>
              </a:solidFill>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14" y="504872"/>
            <a:ext cx="3898259" cy="2617809"/>
          </a:xfrm>
          <a:prstGeom prst="rect">
            <a:avLst/>
          </a:prstGeom>
        </p:spPr>
      </p:pic>
    </p:spTree>
    <p:extLst>
      <p:ext uri="{BB962C8B-B14F-4D97-AF65-F5344CB8AC3E}">
        <p14:creationId xmlns:p14="http://schemas.microsoft.com/office/powerpoint/2010/main" val="3742774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2141</Words>
  <Application>Microsoft Office PowerPoint</Application>
  <PresentationFormat>Presentazione su schermo (16:9)</PresentationFormat>
  <Paragraphs>156</Paragraphs>
  <Slides>24</Slides>
  <Notes>18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Calibri</vt:lpstr>
      <vt:lpstr>Roboto Slab</vt:lpstr>
      <vt:lpstr>Roboto</vt:lpstr>
      <vt:lpstr>Comic Sans MS</vt:lpstr>
      <vt:lpstr>Arial</vt:lpstr>
      <vt:lpstr>Times New Roman</vt:lpstr>
      <vt:lpstr>Marina</vt:lpstr>
      <vt:lpstr>Presentazione standard di PowerPoint</vt:lpstr>
      <vt:lpstr>Informazioni</vt:lpstr>
      <vt:lpstr>In breve</vt:lpstr>
      <vt:lpstr> Africa: un continente impoverito</vt:lpstr>
      <vt:lpstr>Di cosa tratta la mostra?</vt:lpstr>
      <vt:lpstr>Cambiamento  climatico</vt:lpstr>
      <vt:lpstr>Fame d’Africa</vt:lpstr>
      <vt:lpstr>Risorse d’Africa</vt:lpstr>
      <vt:lpstr>Land grabbing Accaparramento delle terre </vt:lpstr>
      <vt:lpstr>Poteri d’Africa</vt:lpstr>
      <vt:lpstr>Conflitti guerre civili colpi di stato scontri tra popoli</vt:lpstr>
      <vt:lpstr>Conflitti </vt:lpstr>
      <vt:lpstr> Siamo cambiamento</vt:lpstr>
      <vt:lpstr>Siamo cittadini del mondo</vt:lpstr>
      <vt:lpstr> Approfondimenti</vt:lpstr>
      <vt:lpstr>Presentazione standard di PowerPoint</vt:lpstr>
      <vt:lpstr>“Oltre le frontiere” - Alessandro Calvani (2021) «Spazio, ultima frontiera», Sandro Calvani ha scelto questa frase come inizio del libro, una nota frase proveniente dall’universo cinematografico di Star Trek che sta a simboleggiare l’ultima frontiera dell’umanità. Nel mondo ormai non esistono più frontiere tra le persone, ogni qual volta se ne trova una è sempre “l’ultima”.  Ma di che frontiere parla Calvani nel libro? Istintivamente riconosciamo quelle esteriori a noi, che siano esse naturali o artificiali e le percepiamo come una minaccia sconosciuta perché ignoriamo che oltre vi è un nuovo, che non ha bisogno di essere chiamato frontiera. Oltre a questi confini esteriori, dobbiamo avere il coraggio di superare quelli dello spazio interiore limitato spesso da pregiudizi, timori e ottusità. Esiste una frontiera giusta? Forse è quella che non conosce frontiere e Sandro Calvani mostra la sua percezione di queste false frontiere viste come membrane osmotiche che consentono il passaggio senza trattenere nulla. E’ la voglia di fratellanza. </vt:lpstr>
      <vt:lpstr> Sitografia tematica</vt:lpstr>
      <vt:lpstr>Il rumore dei passi</vt:lpstr>
      <vt:lpstr>Focus Corno d’Africa Conflitti geo-politici</vt:lpstr>
      <vt:lpstr>Land grabbing</vt:lpstr>
      <vt:lpstr>Water grabbing</vt:lpstr>
      <vt:lpstr>Fame d’Africa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Laura Arici</dc:creator>
  <cp:lastModifiedBy>Laura Arici</cp:lastModifiedBy>
  <cp:revision>67</cp:revision>
  <cp:lastPrinted>2022-02-04T10:45:00Z</cp:lastPrinted>
  <dcterms:modified xsi:type="dcterms:W3CDTF">2022-02-04T10:45:31Z</dcterms:modified>
</cp:coreProperties>
</file>